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F63D0-D4E4-4615-AE50-2525B1126108}"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B930A-20E1-43E9-8564-56EA8277821C}" type="slidenum">
              <a:rPr lang="en-US" smtClean="0"/>
              <a:t>‹#›</a:t>
            </a:fld>
            <a:endParaRPr lang="en-US"/>
          </a:p>
        </p:txBody>
      </p:sp>
    </p:spTree>
    <p:extLst>
      <p:ext uri="{BB962C8B-B14F-4D97-AF65-F5344CB8AC3E}">
        <p14:creationId xmlns:p14="http://schemas.microsoft.com/office/powerpoint/2010/main" val="293425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Uranium" TargetMode="External"/><Relationship Id="rId3" Type="http://schemas.openxmlformats.org/officeDocument/2006/relationships/hyperlink" Target="http://en.wikipedia.org/wiki/Coal" TargetMode="External"/><Relationship Id="rId7" Type="http://schemas.openxmlformats.org/officeDocument/2006/relationships/hyperlink" Target="http://en.wikipedia.org/wiki/Petroleu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Magnesium" TargetMode="External"/><Relationship Id="rId5" Type="http://schemas.openxmlformats.org/officeDocument/2006/relationships/hyperlink" Target="http://en.wikipedia.org/wiki/Lignite" TargetMode="External"/><Relationship Id="rId4" Type="http://schemas.openxmlformats.org/officeDocument/2006/relationships/hyperlink" Target="http://en.wikipedia.org/wiki/Lea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A0F972-E724-49DE-AD98-6C12CACD7AA1}" type="slidenum">
              <a:rPr lang="en-US" altLang="en-US" smtClean="0"/>
              <a:pPr/>
              <a:t>2</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7508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0"/>
              </a:spcBef>
            </a:pPr>
            <a:r>
              <a:rPr lang="en-US" altLang="en-US" smtClean="0">
                <a:solidFill>
                  <a:srgbClr val="FFFFFF"/>
                </a:solidFill>
                <a:latin typeface="Arial" panose="020B0604020202020204" pitchFamily="34" charset="0"/>
              </a:rPr>
              <a:t>German postcard, produced about the time of the Treaty of Versailles, showing the land where Germans lived.   The areas in red are the lands given to other countries by the Treaty of Versailles,( including the land lost by Austria).      </a:t>
            </a:r>
            <a:endParaRPr lang="en-US" altLang="en-US" smtClean="0">
              <a:latin typeface="Arial" panose="020B0604020202020204" pitchFamily="34" charset="0"/>
            </a:endParaRPr>
          </a:p>
          <a:p>
            <a:pPr eaLnBrk="1" hangingPunct="1">
              <a:lnSpc>
                <a:spcPct val="95000"/>
              </a:lnSpc>
              <a:spcBef>
                <a:spcPct val="0"/>
              </a:spcBef>
            </a:pPr>
            <a:r>
              <a:rPr lang="en-US" altLang="en-US" smtClean="0">
                <a:solidFill>
                  <a:srgbClr val="FFFFFF"/>
                </a:solidFill>
                <a:latin typeface="Arial" panose="020B0604020202020204" pitchFamily="34" charset="0"/>
              </a:rPr>
              <a:t>Its title is 'Lost but not forgotten land'.</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AFDC9F-7FF5-44FC-8DE7-8A673721DF79}" type="slidenum">
              <a:rPr lang="en-US" altLang="en-US" smtClean="0"/>
              <a:pPr/>
              <a:t>12</a:t>
            </a:fld>
            <a:endParaRPr lang="en-US" altLang="en-US" smtClean="0"/>
          </a:p>
        </p:txBody>
      </p:sp>
    </p:spTree>
    <p:extLst>
      <p:ext uri="{BB962C8B-B14F-4D97-AF65-F5344CB8AC3E}">
        <p14:creationId xmlns:p14="http://schemas.microsoft.com/office/powerpoint/2010/main" val="2397109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85FEC9-8C4F-4C6D-8923-5506F88F19CB}" type="slidenum">
              <a:rPr lang="en-US" altLang="en-US" smtClean="0"/>
              <a:pPr/>
              <a:t>13</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Jews were an easy target because they were different</a:t>
            </a:r>
          </a:p>
          <a:p>
            <a:r>
              <a:rPr lang="en-US" altLang="en-US" smtClean="0">
                <a:latin typeface="Arial" panose="020B0604020202020204" pitchFamily="34" charset="0"/>
              </a:rPr>
              <a:t>Re-armament in violation of the Treaty of Versailles</a:t>
            </a:r>
          </a:p>
          <a:p>
            <a:r>
              <a:rPr lang="en-US" altLang="en-US" smtClean="0">
                <a:latin typeface="Arial" panose="020B0604020202020204" pitchFamily="34" charset="0"/>
              </a:rPr>
              <a:t>Put people back to work as they built up the military</a:t>
            </a:r>
          </a:p>
          <a:p>
            <a:r>
              <a:rPr lang="en-US" altLang="en-US" smtClean="0">
                <a:latin typeface="Arial" panose="020B0604020202020204" pitchFamily="34" charset="0"/>
              </a:rPr>
              <a:t>Hitler had the Autobahn built throughout Germany – really built for the military so they could easily move troops and supplies – Hitler had a plan</a:t>
            </a:r>
          </a:p>
          <a:p>
            <a:r>
              <a:rPr lang="en-US" altLang="en-US" smtClean="0">
                <a:latin typeface="Arial" panose="020B0604020202020204" pitchFamily="34" charset="0"/>
              </a:rPr>
              <a:t>Pact stated that Germany and Russia would not fight each other</a:t>
            </a:r>
          </a:p>
          <a:p>
            <a:r>
              <a:rPr lang="en-US" altLang="en-US" smtClean="0">
                <a:latin typeface="Arial" panose="020B0604020202020204" pitchFamily="34" charset="0"/>
              </a:rPr>
              <a:t>“Mein Kampf” distributed to Germans</a:t>
            </a:r>
          </a:p>
        </p:txBody>
      </p:sp>
    </p:spTree>
    <p:extLst>
      <p:ext uri="{BB962C8B-B14F-4D97-AF65-F5344CB8AC3E}">
        <p14:creationId xmlns:p14="http://schemas.microsoft.com/office/powerpoint/2010/main" val="328932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Rearmament in violation of the Versailles Treaty</a:t>
            </a:r>
          </a:p>
          <a:p>
            <a:r>
              <a:rPr lang="en-US" altLang="en-US" smtClean="0">
                <a:latin typeface="Arial" panose="020B0604020202020204" pitchFamily="34" charset="0"/>
              </a:rPr>
              <a:t>League’s failure to stop this convinced Hitler to take even great risks</a:t>
            </a:r>
          </a:p>
          <a:p>
            <a:r>
              <a:rPr lang="en-US" altLang="en-US" smtClean="0">
                <a:latin typeface="Arial" panose="020B0604020202020204" pitchFamily="34" charset="0"/>
              </a:rPr>
              <a:t>Unemployment dropped dramatically from 6 million to 1 million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06C727-F1BD-46A9-B84C-51D009B68F31}" type="slidenum">
              <a:rPr lang="en-US" altLang="en-US" smtClean="0"/>
              <a:pPr/>
              <a:t>14</a:t>
            </a:fld>
            <a:endParaRPr lang="en-US" altLang="en-US" smtClean="0"/>
          </a:p>
        </p:txBody>
      </p:sp>
    </p:spTree>
    <p:extLst>
      <p:ext uri="{BB962C8B-B14F-4D97-AF65-F5344CB8AC3E}">
        <p14:creationId xmlns:p14="http://schemas.microsoft.com/office/powerpoint/2010/main" val="204599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995F30-E3F9-4C10-9236-09E2DCDE7920}" type="slidenum">
              <a:rPr lang="en-US" altLang="en-US" smtClean="0"/>
              <a:pPr/>
              <a:t>15</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Hitler had long pledged to undo the Versailles Treaty</a:t>
            </a:r>
          </a:p>
        </p:txBody>
      </p:sp>
    </p:spTree>
    <p:extLst>
      <p:ext uri="{BB962C8B-B14F-4D97-AF65-F5344CB8AC3E}">
        <p14:creationId xmlns:p14="http://schemas.microsoft.com/office/powerpoint/2010/main" val="1637916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Rhineland (western part of Germany) was supposed to be a demilitarized zone – a buffer zone between Germany and France according to the Treaty.</a:t>
            </a:r>
          </a:p>
          <a:p>
            <a:pPr eaLnBrk="1" hangingPunct="1"/>
            <a:r>
              <a:rPr lang="en-US" altLang="en-US" smtClean="0">
                <a:latin typeface="Arial" panose="020B0604020202020204" pitchFamily="34" charset="0"/>
              </a:rPr>
              <a:t> It was an important industrial area. It contained significant mineral deposits, (</a:t>
            </a:r>
            <a:r>
              <a:rPr lang="en-US" altLang="en-US" smtClean="0">
                <a:latin typeface="Arial" panose="020B0604020202020204" pitchFamily="34" charset="0"/>
                <a:hlinkClick r:id="rId3" action="ppaction://hlinkfile" tooltip="Coal"/>
              </a:rPr>
              <a:t>coal</a:t>
            </a:r>
            <a:r>
              <a:rPr lang="en-US" altLang="en-US" smtClean="0">
                <a:latin typeface="Arial" panose="020B0604020202020204" pitchFamily="34" charset="0"/>
              </a:rPr>
              <a:t>, </a:t>
            </a:r>
            <a:r>
              <a:rPr lang="en-US" altLang="en-US" smtClean="0">
                <a:latin typeface="Arial" panose="020B0604020202020204" pitchFamily="34" charset="0"/>
                <a:hlinkClick r:id="rId4" action="ppaction://hlinkfile" tooltip="Lead"/>
              </a:rPr>
              <a:t>lead</a:t>
            </a:r>
            <a:r>
              <a:rPr lang="en-US" altLang="en-US" smtClean="0">
                <a:latin typeface="Arial" panose="020B0604020202020204" pitchFamily="34" charset="0"/>
              </a:rPr>
              <a:t>, </a:t>
            </a:r>
            <a:r>
              <a:rPr lang="en-US" altLang="en-US" smtClean="0">
                <a:latin typeface="Arial" panose="020B0604020202020204" pitchFamily="34" charset="0"/>
                <a:hlinkClick r:id="rId5" action="ppaction://hlinkfile" tooltip="Lignite"/>
              </a:rPr>
              <a:t>lignite</a:t>
            </a:r>
            <a:r>
              <a:rPr lang="en-US" altLang="en-US" smtClean="0">
                <a:latin typeface="Arial" panose="020B0604020202020204" pitchFamily="34" charset="0"/>
              </a:rPr>
              <a:t>, </a:t>
            </a:r>
            <a:r>
              <a:rPr lang="en-US" altLang="en-US" smtClean="0">
                <a:latin typeface="Arial" panose="020B0604020202020204" pitchFamily="34" charset="0"/>
                <a:hlinkClick r:id="rId6" action="ppaction://hlinkfile" tooltip="Magnesium"/>
              </a:rPr>
              <a:t>magnesium</a:t>
            </a:r>
            <a:r>
              <a:rPr lang="en-US" altLang="en-US" smtClean="0">
                <a:latin typeface="Arial" panose="020B0604020202020204" pitchFamily="34" charset="0"/>
              </a:rPr>
              <a:t>, </a:t>
            </a:r>
            <a:r>
              <a:rPr lang="en-US" altLang="en-US" smtClean="0">
                <a:latin typeface="Arial" panose="020B0604020202020204" pitchFamily="34" charset="0"/>
                <a:hlinkClick r:id="rId7" action="ppaction://hlinkfile" tooltip="Petroleum"/>
              </a:rPr>
              <a:t>oil</a:t>
            </a:r>
            <a:r>
              <a:rPr lang="en-US" altLang="en-US" smtClean="0">
                <a:latin typeface="Arial" panose="020B0604020202020204" pitchFamily="34" charset="0"/>
              </a:rPr>
              <a:t> and </a:t>
            </a:r>
            <a:r>
              <a:rPr lang="en-US" altLang="en-US" smtClean="0">
                <a:latin typeface="Arial" panose="020B0604020202020204" pitchFamily="34" charset="0"/>
                <a:hlinkClick r:id="rId8" action="ppaction://hlinkfile" tooltip="Uranium"/>
              </a:rPr>
              <a:t>uranium</a:t>
            </a:r>
            <a:r>
              <a:rPr lang="en-US" altLang="en-US" smtClean="0">
                <a:latin typeface="Arial" panose="020B0604020202020204" pitchFamily="34" charset="0"/>
              </a:rPr>
              <a:t>) and water transport</a:t>
            </a:r>
          </a:p>
          <a:p>
            <a:pPr eaLnBrk="1" hangingPunct="1"/>
            <a:r>
              <a:rPr lang="en-US" altLang="en-US" smtClean="0">
                <a:latin typeface="Arial" panose="020B0604020202020204" pitchFamily="34" charset="0"/>
              </a:rPr>
              <a:t>German reoccupation of the Rhineland marked a turning point in the march toward war</a:t>
            </a:r>
          </a:p>
          <a:p>
            <a:pPr eaLnBrk="1" hangingPunct="1"/>
            <a:r>
              <a:rPr lang="en-US" altLang="en-US" smtClean="0">
                <a:latin typeface="Arial" panose="020B0604020202020204" pitchFamily="34" charset="0"/>
              </a:rPr>
              <a:t>It strengthened Hitler’s power and prestige within Germany.</a:t>
            </a:r>
          </a:p>
          <a:p>
            <a:pPr eaLnBrk="1" hangingPunct="1"/>
            <a:r>
              <a:rPr lang="en-US" altLang="en-US" smtClean="0">
                <a:latin typeface="Arial" panose="020B0604020202020204" pitchFamily="34" charset="0"/>
              </a:rPr>
              <a:t>It also changed the balance of power in Germany’s favor. Left France and Belgium open to any future German attack</a:t>
            </a:r>
          </a:p>
          <a:p>
            <a:pPr eaLnBrk="1" hangingPunct="1"/>
            <a:r>
              <a:rPr lang="en-US" altLang="en-US" smtClean="0">
                <a:latin typeface="Arial" panose="020B0604020202020204" pitchFamily="34" charset="0"/>
              </a:rPr>
              <a:t>Finally, the weak response by France and Britain encouraged Hitler to speed up his expansion.</a:t>
            </a:r>
          </a:p>
          <a:p>
            <a:pPr eaLnBrk="1" hangingPunct="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59562C-0412-4B16-B0F5-4ED0C0027CDB}" type="slidenum">
              <a:rPr lang="en-US" altLang="en-US" smtClean="0"/>
              <a:pPr/>
              <a:t>16</a:t>
            </a:fld>
            <a:endParaRPr lang="en-US" altLang="en-US" smtClean="0"/>
          </a:p>
        </p:txBody>
      </p:sp>
    </p:spTree>
    <p:extLst>
      <p:ext uri="{BB962C8B-B14F-4D97-AF65-F5344CB8AC3E}">
        <p14:creationId xmlns:p14="http://schemas.microsoft.com/office/powerpoint/2010/main" val="69572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Treaty of Versailles prohibited Anschluss or a union between Austria and Germany. Many Austrians supported unity with Germany.</a:t>
            </a:r>
          </a:p>
          <a:p>
            <a:r>
              <a:rPr lang="en-US" altLang="en-US" smtClean="0">
                <a:latin typeface="Arial" panose="020B0604020202020204" pitchFamily="34" charset="0"/>
              </a:rPr>
              <a:t>France and Britain ignored their pledge to protect Austrian independence.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E44F1D-299E-4C2A-A7A8-6A21AF2125C1}" type="slidenum">
              <a:rPr lang="en-US" altLang="en-US" smtClean="0"/>
              <a:pPr/>
              <a:t>17</a:t>
            </a:fld>
            <a:endParaRPr lang="en-US" altLang="en-US" smtClean="0"/>
          </a:p>
        </p:txBody>
      </p:sp>
    </p:spTree>
    <p:extLst>
      <p:ext uri="{BB962C8B-B14F-4D97-AF65-F5344CB8AC3E}">
        <p14:creationId xmlns:p14="http://schemas.microsoft.com/office/powerpoint/2010/main" val="27573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3 million German-speaking people live in the western border regions called the Sudetenland, a heavily fortified area. It formed the Czechs’ mian defense against Germany. </a:t>
            </a:r>
          </a:p>
          <a:p>
            <a:r>
              <a:rPr lang="en-US" altLang="en-US" smtClean="0">
                <a:latin typeface="Arial" panose="020B0604020202020204" pitchFamily="34" charset="0"/>
              </a:rPr>
              <a:t>The Anschluss raised hopes among the pro-Nazis living there.</a:t>
            </a:r>
          </a:p>
          <a:p>
            <a:r>
              <a:rPr lang="en-US" altLang="en-US" smtClean="0">
                <a:latin typeface="Arial" panose="020B0604020202020204" pitchFamily="34" charset="0"/>
              </a:rPr>
              <a:t>Sept. 1938 Hitler demanded that the Sudetenland be given to Germany.</a:t>
            </a:r>
          </a:p>
          <a:p>
            <a:r>
              <a:rPr lang="en-US" altLang="en-US" smtClean="0">
                <a:latin typeface="Arial" panose="020B0604020202020204" pitchFamily="34" charset="0"/>
              </a:rPr>
              <a:t>Czechs refused and asked France for help.</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4961A7-AC36-4FDB-9E9C-FD99290AEC96}" type="slidenum">
              <a:rPr lang="en-US" altLang="en-US" smtClean="0"/>
              <a:pPr/>
              <a:t>18</a:t>
            </a:fld>
            <a:endParaRPr lang="en-US" altLang="en-US" smtClean="0"/>
          </a:p>
        </p:txBody>
      </p:sp>
    </p:spTree>
    <p:extLst>
      <p:ext uri="{BB962C8B-B14F-4D97-AF65-F5344CB8AC3E}">
        <p14:creationId xmlns:p14="http://schemas.microsoft.com/office/powerpoint/2010/main" val="85038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C17536-994D-4517-A5D7-DC185630EAE5}" type="slidenum">
              <a:rPr lang="en-US" altLang="en-US" smtClean="0"/>
              <a:pPr/>
              <a:t>19</a:t>
            </a:fld>
            <a:endParaRPr lang="en-US" altLang="en-US" smtClean="0"/>
          </a:p>
        </p:txBody>
      </p:sp>
    </p:spTree>
    <p:extLst>
      <p:ext uri="{BB962C8B-B14F-4D97-AF65-F5344CB8AC3E}">
        <p14:creationId xmlns:p14="http://schemas.microsoft.com/office/powerpoint/2010/main" val="378741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19A2ED-69FC-447B-A0BC-28748205325D}" type="slidenum">
              <a:rPr lang="en-US" altLang="en-US" smtClean="0"/>
              <a:pPr/>
              <a:t>20</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Britain and France agree to allow Hitler to have the Sudetenland if he promised to respect Czechoslovakia’s new borders. Winston Churchill disagreed.</a:t>
            </a:r>
          </a:p>
        </p:txBody>
      </p:sp>
    </p:spTree>
    <p:extLst>
      <p:ext uri="{BB962C8B-B14F-4D97-AF65-F5344CB8AC3E}">
        <p14:creationId xmlns:p14="http://schemas.microsoft.com/office/powerpoint/2010/main" val="263242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6DC4A6-0276-4678-91BC-62B4B4A9D845}" type="slidenum">
              <a:rPr lang="en-US" altLang="en-US" smtClean="0"/>
              <a:pPr/>
              <a:t>21</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Within 6 mos., Hitler took over the rest of Germany</a:t>
            </a:r>
          </a:p>
          <a:p>
            <a:pPr eaLnBrk="1" hangingPunct="1"/>
            <a:r>
              <a:rPr lang="en-US" altLang="en-US" smtClean="0">
                <a:latin typeface="Arial" panose="020B0604020202020204" pitchFamily="34" charset="0"/>
              </a:rPr>
              <a:t>Mussolini took Albania</a:t>
            </a:r>
          </a:p>
          <a:p>
            <a:pPr eaLnBrk="1" hangingPunct="1"/>
            <a:r>
              <a:rPr lang="en-US" altLang="en-US" smtClean="0">
                <a:latin typeface="Arial" panose="020B0604020202020204" pitchFamily="34" charset="0"/>
              </a:rPr>
              <a:t>Hitler demands Poland and the Poles refused and turned to Britain and France for aid.</a:t>
            </a:r>
          </a:p>
          <a:p>
            <a:pPr eaLnBrk="1" hangingPunct="1"/>
            <a:r>
              <a:rPr lang="en-US" altLang="en-US" smtClean="0">
                <a:latin typeface="Arial" panose="020B0604020202020204" pitchFamily="34" charset="0"/>
              </a:rPr>
              <a:t>Hitler thought neither nation would risk war.</a:t>
            </a:r>
          </a:p>
          <a:p>
            <a:pPr eaLnBrk="1" hangingPunct="1"/>
            <a:r>
              <a:rPr lang="en-US" altLang="en-US" smtClean="0">
                <a:latin typeface="Arial" panose="020B0604020202020204" pitchFamily="34" charset="0"/>
              </a:rPr>
              <a:t>War now appears to be inevitable.</a:t>
            </a:r>
          </a:p>
        </p:txBody>
      </p:sp>
    </p:spTree>
    <p:extLst>
      <p:ext uri="{BB962C8B-B14F-4D97-AF65-F5344CB8AC3E}">
        <p14:creationId xmlns:p14="http://schemas.microsoft.com/office/powerpoint/2010/main" val="106258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6100D1-84B4-49F4-9C45-080264887798}" type="slidenum">
              <a:rPr lang="en-US" altLang="en-US" smtClean="0"/>
              <a:pPr/>
              <a:t>3</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Germany was blamed totally for the WWI</a:t>
            </a:r>
          </a:p>
          <a:p>
            <a:pPr eaLnBrk="1" hangingPunct="1"/>
            <a:r>
              <a:rPr lang="en-US" altLang="en-US" smtClean="0">
                <a:latin typeface="Arial" panose="020B0604020202020204" pitchFamily="34" charset="0"/>
              </a:rPr>
              <a:t>Other countries felt they had been excluded from any gains after they had fought in the war</a:t>
            </a:r>
          </a:p>
          <a:p>
            <a:pPr eaLnBrk="1" hangingPunct="1"/>
            <a:r>
              <a:rPr lang="en-US" altLang="en-US" smtClean="0">
                <a:latin typeface="Arial" panose="020B0604020202020204" pitchFamily="34" charset="0"/>
              </a:rPr>
              <a:t>Wilson’s plan, 14 points, rejected by the other Allies because of Clause 321, the War Guilt Clause</a:t>
            </a:r>
          </a:p>
        </p:txBody>
      </p:sp>
    </p:spTree>
    <p:extLst>
      <p:ext uri="{BB962C8B-B14F-4D97-AF65-F5344CB8AC3E}">
        <p14:creationId xmlns:p14="http://schemas.microsoft.com/office/powerpoint/2010/main" val="1127832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FB4DD6-BF03-471E-9648-9922A77DFF2B}" type="slidenum">
              <a:rPr lang="en-US" altLang="en-US" smtClean="0"/>
              <a:pPr/>
              <a:t>22</a:t>
            </a:fld>
            <a:endParaRPr lang="en-US" altLang="en-US" smtClean="0"/>
          </a:p>
        </p:txBody>
      </p:sp>
    </p:spTree>
    <p:extLst>
      <p:ext uri="{BB962C8B-B14F-4D97-AF65-F5344CB8AC3E}">
        <p14:creationId xmlns:p14="http://schemas.microsoft.com/office/powerpoint/2010/main" val="18199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BBDC9A-7F48-48F2-8F1D-6097E5A7CD13}" type="slidenum">
              <a:rPr lang="en-US" altLang="en-US" smtClean="0"/>
              <a:pPr/>
              <a:t>4</a:t>
            </a:fld>
            <a:endParaRPr lang="en-US" altLang="en-US" smtClean="0"/>
          </a:p>
        </p:txBody>
      </p:sp>
    </p:spTree>
    <p:extLst>
      <p:ext uri="{BB962C8B-B14F-4D97-AF65-F5344CB8AC3E}">
        <p14:creationId xmlns:p14="http://schemas.microsoft.com/office/powerpoint/2010/main" val="269468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2A507F-51AA-44A1-AFF9-5E415DFD380D}" type="slidenum">
              <a:rPr lang="en-US" altLang="en-US" smtClean="0"/>
              <a:pPr/>
              <a:t>5</a:t>
            </a:fld>
            <a:endParaRPr lang="en-US" altLang="en-US" smtClean="0"/>
          </a:p>
        </p:txBody>
      </p:sp>
    </p:spTree>
    <p:extLst>
      <p:ext uri="{BB962C8B-B14F-4D97-AF65-F5344CB8AC3E}">
        <p14:creationId xmlns:p14="http://schemas.microsoft.com/office/powerpoint/2010/main" val="26397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Hitler wanted the Jews to leave Germany so allowed and encourage their harrasment by others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CBB0F1-9D72-49F2-A0A5-3757B46D9837}" type="slidenum">
              <a:rPr lang="en-US" altLang="en-US" smtClean="0"/>
              <a:pPr/>
              <a:t>6</a:t>
            </a:fld>
            <a:endParaRPr lang="en-US" altLang="en-US" smtClean="0"/>
          </a:p>
        </p:txBody>
      </p:sp>
    </p:spTree>
    <p:extLst>
      <p:ext uri="{BB962C8B-B14F-4D97-AF65-F5344CB8AC3E}">
        <p14:creationId xmlns:p14="http://schemas.microsoft.com/office/powerpoint/2010/main" val="135907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69159A-E20E-4FD9-8CF3-6A9404E0C1FA}" type="slidenum">
              <a:rPr lang="en-US" altLang="en-US" smtClean="0"/>
              <a:pPr/>
              <a:t>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Desperate times made it easier for these men to gain control.</a:t>
            </a:r>
          </a:p>
          <a:p>
            <a:pPr eaLnBrk="1" hangingPunct="1"/>
            <a:r>
              <a:rPr lang="en-US" altLang="en-US" smtClean="0">
                <a:latin typeface="Arial" panose="020B0604020202020204" pitchFamily="34" charset="0"/>
              </a:rPr>
              <a:t>They were charismatic, great speaker</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472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Militarism will bring back Japan’s glory days</a:t>
            </a:r>
          </a:p>
          <a:p>
            <a:r>
              <a:rPr lang="en-US" altLang="en-US" smtClean="0">
                <a:latin typeface="Arial" panose="020B0604020202020204" pitchFamily="34" charset="0"/>
              </a:rPr>
              <a:t>Nationalism  - expand Japan’s borders</a:t>
            </a:r>
          </a:p>
          <a:p>
            <a:endParaRPr lang="en-US" altLang="en-US" smtClean="0">
              <a:latin typeface="Arial" panose="020B060402020202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B80E3D-CF58-4763-BA35-74575C384B99}" type="slidenum">
              <a:rPr lang="en-US" altLang="en-US" smtClean="0"/>
              <a:pPr/>
              <a:t>8</a:t>
            </a:fld>
            <a:endParaRPr lang="en-US" altLang="en-US" smtClean="0"/>
          </a:p>
        </p:txBody>
      </p:sp>
    </p:spTree>
    <p:extLst>
      <p:ext uri="{BB962C8B-B14F-4D97-AF65-F5344CB8AC3E}">
        <p14:creationId xmlns:p14="http://schemas.microsoft.com/office/powerpoint/2010/main" val="121175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41811D-DBCE-4AB2-9C57-84D9DDC3BB97}" type="slidenum">
              <a:rPr lang="en-US" altLang="en-US" smtClean="0"/>
              <a:pPr/>
              <a:t>10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League of Nations has no real power to stop them</a:t>
            </a:r>
          </a:p>
          <a:p>
            <a:pPr eaLnBrk="1" hangingPunct="1"/>
            <a:r>
              <a:rPr lang="en-US" altLang="en-US" smtClean="0">
                <a:latin typeface="Arial" panose="020B0604020202020204" pitchFamily="34" charset="0"/>
              </a:rPr>
              <a:t>Japanese ambassador walks out of the League of Nations as Japan is condemned for their actions</a:t>
            </a:r>
          </a:p>
        </p:txBody>
      </p:sp>
    </p:spTree>
    <p:extLst>
      <p:ext uri="{BB962C8B-B14F-4D97-AF65-F5344CB8AC3E}">
        <p14:creationId xmlns:p14="http://schemas.microsoft.com/office/powerpoint/2010/main" val="385886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7EC99A-ED0E-4559-A550-B51A4BFEFDEE}" type="slidenum">
              <a:rPr lang="en-US" altLang="en-US" smtClean="0"/>
              <a:pPr/>
              <a:t>11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27100" y="4389438"/>
            <a:ext cx="510063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Ethiopia no match for Italy - had only basic spears, etc. to fight bullets, tanks and guns</a:t>
            </a:r>
          </a:p>
          <a:p>
            <a:pPr eaLnBrk="1" hangingPunct="1"/>
            <a:r>
              <a:rPr lang="en-US" altLang="en-US" smtClean="0">
                <a:latin typeface="Arial" panose="020B0604020202020204" pitchFamily="34" charset="0"/>
              </a:rPr>
              <a:t>Italy had no chance of losing</a:t>
            </a:r>
          </a:p>
          <a:p>
            <a:pPr eaLnBrk="1" hangingPunct="1"/>
            <a:r>
              <a:rPr lang="en-US" altLang="en-US" smtClean="0">
                <a:latin typeface="Arial" panose="020B0604020202020204" pitchFamily="34" charset="0"/>
              </a:rPr>
              <a:t>Increased national pride – no economic value in Ethiopia</a:t>
            </a:r>
          </a:p>
          <a:p>
            <a:pPr eaLnBrk="1" hangingPunct="1"/>
            <a:r>
              <a:rPr lang="en-US" altLang="en-US" smtClean="0">
                <a:latin typeface="Arial" panose="020B0604020202020204" pitchFamily="34" charset="0"/>
              </a:rPr>
              <a:t>L of N placed an embargo on Italy</a:t>
            </a:r>
          </a:p>
        </p:txBody>
      </p:sp>
    </p:spTree>
    <p:extLst>
      <p:ext uri="{BB962C8B-B14F-4D97-AF65-F5344CB8AC3E}">
        <p14:creationId xmlns:p14="http://schemas.microsoft.com/office/powerpoint/2010/main" val="323892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4F895D-F1C8-4C18-8AB0-FE0CE80FD5C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264905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F895D-F1C8-4C18-8AB0-FE0CE80FD5C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59494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F895D-F1C8-4C18-8AB0-FE0CE80FD5C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411162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598613"/>
            <a:ext cx="538268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3367" y="1598613"/>
            <a:ext cx="5382684"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41EA38-7A98-4F1C-B923-9FEFDA594D11}" type="slidenum">
              <a:rPr lang="en-US" altLang="en-US"/>
              <a:pPr>
                <a:defRPr/>
              </a:pPr>
              <a:t>‹#›</a:t>
            </a:fld>
            <a:endParaRPr lang="en-US" altLang="en-US"/>
          </a:p>
        </p:txBody>
      </p:sp>
    </p:spTree>
    <p:extLst>
      <p:ext uri="{BB962C8B-B14F-4D97-AF65-F5344CB8AC3E}">
        <p14:creationId xmlns:p14="http://schemas.microsoft.com/office/powerpoint/2010/main" val="2955704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7484" y="1598613"/>
            <a:ext cx="5382683" cy="4497387"/>
          </a:xfrm>
        </p:spPr>
        <p:txBody>
          <a:bodyPr rtlCol="0">
            <a:normAutofit/>
          </a:bodyPr>
          <a:lstStyle/>
          <a:p>
            <a:pPr lvl="0"/>
            <a:endParaRPr lang="en-US" noProof="0" smtClean="0"/>
          </a:p>
        </p:txBody>
      </p:sp>
      <p:sp>
        <p:nvSpPr>
          <p:cNvPr id="4" name="Text Placeholder 3"/>
          <p:cNvSpPr>
            <a:spLocks noGrp="1"/>
          </p:cNvSpPr>
          <p:nvPr>
            <p:ph type="body" sz="half" idx="2"/>
          </p:nvPr>
        </p:nvSpPr>
        <p:spPr>
          <a:xfrm>
            <a:off x="6193367" y="1598613"/>
            <a:ext cx="5382684"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7998B-CC1C-4153-95DB-3CD7C4E175F9}" type="slidenum">
              <a:rPr lang="en-US" altLang="en-US"/>
              <a:pPr>
                <a:defRPr/>
              </a:pPr>
              <a:t>‹#›</a:t>
            </a:fld>
            <a:endParaRPr lang="en-US" altLang="en-US"/>
          </a:p>
        </p:txBody>
      </p:sp>
    </p:spTree>
    <p:extLst>
      <p:ext uri="{BB962C8B-B14F-4D97-AF65-F5344CB8AC3E}">
        <p14:creationId xmlns:p14="http://schemas.microsoft.com/office/powerpoint/2010/main" val="128354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7484" y="1598613"/>
            <a:ext cx="538268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3367" y="1598613"/>
            <a:ext cx="5382684" cy="4497387"/>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9150FE-145F-4B87-AB0F-4001957F52D1}" type="slidenum">
              <a:rPr lang="en-US" altLang="en-US"/>
              <a:pPr>
                <a:defRPr/>
              </a:pPr>
              <a:t>‹#›</a:t>
            </a:fld>
            <a:endParaRPr lang="en-US" altLang="en-US"/>
          </a:p>
        </p:txBody>
      </p:sp>
    </p:spTree>
    <p:extLst>
      <p:ext uri="{BB962C8B-B14F-4D97-AF65-F5344CB8AC3E}">
        <p14:creationId xmlns:p14="http://schemas.microsoft.com/office/powerpoint/2010/main" val="44194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5" y="1598613"/>
            <a:ext cx="10968567"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7485" y="3922714"/>
            <a:ext cx="10968567"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0E42D6-8642-4AFE-B7B1-209B87673FD4}" type="slidenum">
              <a:rPr lang="en-US" altLang="en-US"/>
              <a:pPr>
                <a:defRPr/>
              </a:pPr>
              <a:t>‹#›</a:t>
            </a:fld>
            <a:endParaRPr lang="en-US" altLang="en-US"/>
          </a:p>
        </p:txBody>
      </p:sp>
    </p:spTree>
    <p:extLst>
      <p:ext uri="{BB962C8B-B14F-4D97-AF65-F5344CB8AC3E}">
        <p14:creationId xmlns:p14="http://schemas.microsoft.com/office/powerpoint/2010/main" val="230961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4F895D-F1C8-4C18-8AB0-FE0CE80FD5C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423736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4F895D-F1C8-4C18-8AB0-FE0CE80FD5C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326125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F895D-F1C8-4C18-8AB0-FE0CE80FD5C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290059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4F895D-F1C8-4C18-8AB0-FE0CE80FD5C1}"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93555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4F895D-F1C8-4C18-8AB0-FE0CE80FD5C1}"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269309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F895D-F1C8-4C18-8AB0-FE0CE80FD5C1}"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287865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4F895D-F1C8-4C18-8AB0-FE0CE80FD5C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257248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4F895D-F1C8-4C18-8AB0-FE0CE80FD5C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47365-2FA9-48F2-9896-7B502EE5A1A6}" type="slidenum">
              <a:rPr lang="en-US" smtClean="0"/>
              <a:t>‹#›</a:t>
            </a:fld>
            <a:endParaRPr lang="en-US"/>
          </a:p>
        </p:txBody>
      </p:sp>
    </p:spTree>
    <p:extLst>
      <p:ext uri="{BB962C8B-B14F-4D97-AF65-F5344CB8AC3E}">
        <p14:creationId xmlns:p14="http://schemas.microsoft.com/office/powerpoint/2010/main" val="122730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F895D-F1C8-4C18-8AB0-FE0CE80FD5C1}"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47365-2FA9-48F2-9896-7B502EE5A1A6}" type="slidenum">
              <a:rPr lang="en-US" smtClean="0"/>
              <a:t>‹#›</a:t>
            </a:fld>
            <a:endParaRPr lang="en-US"/>
          </a:p>
        </p:txBody>
      </p:sp>
    </p:spTree>
    <p:extLst>
      <p:ext uri="{BB962C8B-B14F-4D97-AF65-F5344CB8AC3E}">
        <p14:creationId xmlns:p14="http://schemas.microsoft.com/office/powerpoint/2010/main" val="31565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youtube.com/watch?v=VTdV9JaHi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Q95ffnU4S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fnEy8FuElc&amp;t=348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Ek6zGYwyh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220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Acts of Aggression</a:t>
            </a:r>
          </a:p>
        </p:txBody>
      </p:sp>
      <p:sp>
        <p:nvSpPr>
          <p:cNvPr id="56323" name="Rectangle 3"/>
          <p:cNvSpPr>
            <a:spLocks noGrp="1" noChangeArrowheads="1"/>
          </p:cNvSpPr>
          <p:nvPr>
            <p:ph idx="1"/>
          </p:nvPr>
        </p:nvSpPr>
        <p:spPr>
          <a:xfrm>
            <a:off x="2133600" y="1219200"/>
            <a:ext cx="7772400" cy="3048000"/>
          </a:xfrm>
        </p:spPr>
        <p:txBody>
          <a:bodyPr/>
          <a:lstStyle/>
          <a:p>
            <a:pPr lvl="4" algn="ctr" eaLnBrk="1" hangingPunct="1">
              <a:buFont typeface="Wingdings" panose="05000000000000000000" pitchFamily="2" charset="2"/>
              <a:buNone/>
            </a:pPr>
            <a:endParaRPr lang="en-US" altLang="en-US"/>
          </a:p>
          <a:p>
            <a:pPr eaLnBrk="1" hangingPunct="1">
              <a:buFont typeface="Wingdings" panose="05000000000000000000" pitchFamily="2" charset="2"/>
              <a:buChar char="§"/>
            </a:pPr>
            <a:r>
              <a:rPr lang="en-US" altLang="en-US" sz="2600"/>
              <a:t> Japan Invades Manchuria and Chinese cities</a:t>
            </a:r>
            <a:endParaRPr lang="en-US" altLang="en-US"/>
          </a:p>
          <a:p>
            <a:pPr lvl="1" eaLnBrk="1" hangingPunct="1">
              <a:buFont typeface="Wingdings" panose="05000000000000000000" pitchFamily="2" charset="2"/>
              <a:buChar char="§"/>
            </a:pPr>
            <a:r>
              <a:rPr lang="en-US" altLang="en-US"/>
              <a:t>League of Nations threatens but takes NO action</a:t>
            </a:r>
          </a:p>
          <a:p>
            <a:pPr lvl="1" eaLnBrk="1" hangingPunct="1">
              <a:buFont typeface="Wingdings" panose="05000000000000000000" pitchFamily="2" charset="2"/>
              <a:buChar char="§"/>
            </a:pPr>
            <a:r>
              <a:rPr lang="en-US" altLang="en-US"/>
              <a:t>Japan withdraws from the League of Nations</a:t>
            </a:r>
          </a:p>
          <a:p>
            <a:pPr lvl="1" eaLnBrk="1" hangingPunct="1">
              <a:buFont typeface="Wingdings" panose="05000000000000000000" pitchFamily="2" charset="2"/>
              <a:buNone/>
            </a:pPr>
            <a:endParaRPr lang="en-US" altLang="en-US"/>
          </a:p>
        </p:txBody>
      </p:sp>
      <p:pic>
        <p:nvPicPr>
          <p:cNvPr id="56324" name="Picture 4" descr="maps_0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9" y="3071814"/>
            <a:ext cx="75453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5"/>
          <p:cNvSpPr>
            <a:spLocks noChangeArrowheads="1"/>
          </p:cNvSpPr>
          <p:nvPr/>
        </p:nvSpPr>
        <p:spPr bwMode="auto">
          <a:xfrm>
            <a:off x="3200400" y="641985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Times" panose="02020603050405020304" pitchFamily="18" charset="0"/>
            </a:endParaRPr>
          </a:p>
        </p:txBody>
      </p:sp>
      <p:sp>
        <p:nvSpPr>
          <p:cNvPr id="56326" name="Rectangle 6"/>
          <p:cNvSpPr>
            <a:spLocks noChangeArrowheads="1"/>
          </p:cNvSpPr>
          <p:nvPr/>
        </p:nvSpPr>
        <p:spPr bwMode="auto">
          <a:xfrm>
            <a:off x="4171274" y="6400800"/>
            <a:ext cx="35541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a:latin typeface="Times" panose="02020603050405020304" pitchFamily="18" charset="0"/>
              </a:rPr>
              <a:t>http://www-tc.pbs.org/wgbh/amex/pacific/maps/images/maps_01_03.jpg</a:t>
            </a:r>
            <a:endParaRPr lang="en-US" altLang="en-US" sz="2400">
              <a:latin typeface="Times" panose="02020603050405020304" pitchFamily="18" charset="0"/>
            </a:endParaRPr>
          </a:p>
        </p:txBody>
      </p:sp>
    </p:spTree>
    <p:extLst>
      <p:ext uri="{BB962C8B-B14F-4D97-AF65-F5344CB8AC3E}">
        <p14:creationId xmlns:p14="http://schemas.microsoft.com/office/powerpoint/2010/main" val="2634302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60576" y="228600"/>
            <a:ext cx="8226425" cy="1143000"/>
          </a:xfrm>
        </p:spPr>
        <p:txBody>
          <a:bodyPr/>
          <a:lstStyle/>
          <a:p>
            <a:pPr algn="ctr" eaLnBrk="1" hangingPunct="1"/>
            <a:r>
              <a:rPr lang="en-US" altLang="en-US" sz="4800" b="1"/>
              <a:t>Italy Invades Africa</a:t>
            </a:r>
          </a:p>
        </p:txBody>
      </p:sp>
      <p:pic>
        <p:nvPicPr>
          <p:cNvPr id="58371" name="Picture 4" descr="0015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73338" y="1598614"/>
            <a:ext cx="2844800" cy="4497387"/>
          </a:xfrm>
        </p:spPr>
      </p:pic>
      <p:sp>
        <p:nvSpPr>
          <p:cNvPr id="58372" name="Rectangle 3"/>
          <p:cNvSpPr>
            <a:spLocks noGrp="1" noChangeArrowheads="1"/>
          </p:cNvSpPr>
          <p:nvPr>
            <p:ph type="body" sz="half" idx="2"/>
          </p:nvPr>
        </p:nvSpPr>
        <p:spPr>
          <a:xfrm>
            <a:off x="6173788" y="1598614"/>
            <a:ext cx="4032250" cy="4497387"/>
          </a:xfrm>
        </p:spPr>
        <p:txBody>
          <a:bodyPr/>
          <a:lstStyle/>
          <a:p>
            <a:pPr eaLnBrk="1" hangingPunct="1">
              <a:buFont typeface="Wingdings" panose="05000000000000000000" pitchFamily="2" charset="2"/>
              <a:buChar char="§"/>
            </a:pPr>
            <a:r>
              <a:rPr lang="en-US" altLang="en-US"/>
              <a:t>Italy invades Ethiopia </a:t>
            </a:r>
          </a:p>
          <a:p>
            <a:pPr eaLnBrk="1" hangingPunct="1">
              <a:buFont typeface="Wingdings" panose="05000000000000000000" pitchFamily="2" charset="2"/>
              <a:buChar char="§"/>
            </a:pPr>
            <a:r>
              <a:rPr lang="en-US" altLang="en-US"/>
              <a:t>Ethiopian King appeals to League of Nations</a:t>
            </a:r>
          </a:p>
          <a:p>
            <a:pPr eaLnBrk="1" hangingPunct="1">
              <a:buFont typeface="Wingdings" panose="05000000000000000000" pitchFamily="2" charset="2"/>
              <a:buChar char="§"/>
            </a:pPr>
            <a:r>
              <a:rPr lang="en-US" altLang="en-US"/>
              <a:t>League of Nations will not sell war supplies or goods to Italy</a:t>
            </a:r>
          </a:p>
        </p:txBody>
      </p:sp>
    </p:spTree>
    <p:extLst>
      <p:ext uri="{BB962C8B-B14F-4D97-AF65-F5344CB8AC3E}">
        <p14:creationId xmlns:p14="http://schemas.microsoft.com/office/powerpoint/2010/main" val="2417193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a:xfrm>
            <a:off x="2020889" y="990600"/>
            <a:ext cx="3959225" cy="5094288"/>
          </a:xfrm>
        </p:spPr>
        <p:txBody>
          <a:bodyPr vert="horz" lIns="0" tIns="0" rIns="0" bIns="0" rtlCol="0">
            <a:normAutofit/>
          </a:bodyPr>
          <a:lstStyle/>
          <a:p>
            <a:pPr algn="l" eaLnBrk="1" hangingPunct="1">
              <a:lnSpc>
                <a:spcPct val="95000"/>
              </a:lnSpc>
              <a:spcBef>
                <a:spcPct val="0"/>
              </a:spcBef>
            </a:pPr>
            <a:r>
              <a:rPr lang="en-US" altLang="en-US" smtClean="0">
                <a:solidFill>
                  <a:srgbClr val="FFFFFF"/>
                </a:solidFill>
              </a:rPr>
              <a:t>“</a:t>
            </a:r>
            <a:r>
              <a:rPr lang="en-US" altLang="en-US" sz="3600">
                <a:solidFill>
                  <a:srgbClr val="FFFFFF"/>
                </a:solidFill>
              </a:rPr>
              <a:t>Lost but not forgotten land”</a:t>
            </a:r>
            <a:endParaRPr lang="en-US" altLang="en-US" sz="3600"/>
          </a:p>
          <a:p>
            <a:pPr algn="l" eaLnBrk="1" hangingPunct="1">
              <a:lnSpc>
                <a:spcPct val="95000"/>
              </a:lnSpc>
              <a:spcBef>
                <a:spcPct val="0"/>
              </a:spcBef>
            </a:pPr>
            <a:endParaRPr lang="en-US" altLang="en-US" sz="3600">
              <a:solidFill>
                <a:srgbClr val="FFFFFF"/>
              </a:solidFill>
            </a:endParaRPr>
          </a:p>
          <a:p>
            <a:pPr algn="l" eaLnBrk="1" hangingPunct="1">
              <a:lnSpc>
                <a:spcPct val="95000"/>
              </a:lnSpc>
              <a:spcBef>
                <a:spcPct val="0"/>
              </a:spcBef>
            </a:pPr>
            <a:r>
              <a:rPr lang="en-US" altLang="en-US" sz="3600">
                <a:solidFill>
                  <a:srgbClr val="FFFFFF"/>
                </a:solidFill>
              </a:rPr>
              <a:t>You must carve in your heart</a:t>
            </a:r>
            <a:endParaRPr lang="en-US" altLang="en-US" sz="3600"/>
          </a:p>
          <a:p>
            <a:pPr algn="l" eaLnBrk="1" hangingPunct="1">
              <a:lnSpc>
                <a:spcPct val="95000"/>
              </a:lnSpc>
              <a:spcBef>
                <a:spcPct val="0"/>
              </a:spcBef>
            </a:pPr>
            <a:r>
              <a:rPr lang="en-US" altLang="en-US" sz="3600">
                <a:solidFill>
                  <a:srgbClr val="FFFFFF"/>
                </a:solidFill>
              </a:rPr>
              <a:t>These words, as in stone -</a:t>
            </a:r>
            <a:endParaRPr lang="en-US" altLang="en-US" sz="3600"/>
          </a:p>
          <a:p>
            <a:pPr algn="l" eaLnBrk="1" hangingPunct="1">
              <a:lnSpc>
                <a:spcPct val="95000"/>
              </a:lnSpc>
              <a:spcBef>
                <a:spcPct val="0"/>
              </a:spcBef>
            </a:pPr>
            <a:r>
              <a:rPr lang="en-US" altLang="en-US" sz="3600">
                <a:solidFill>
                  <a:srgbClr val="FFFFFF"/>
                </a:solidFill>
              </a:rPr>
              <a:t>What we have lost</a:t>
            </a:r>
            <a:endParaRPr lang="en-US" altLang="en-US" sz="3600"/>
          </a:p>
          <a:p>
            <a:pPr algn="l" eaLnBrk="1" hangingPunct="1">
              <a:lnSpc>
                <a:spcPct val="95000"/>
              </a:lnSpc>
              <a:spcBef>
                <a:spcPct val="0"/>
              </a:spcBef>
            </a:pPr>
            <a:r>
              <a:rPr lang="en-US" altLang="en-US" sz="3600">
                <a:solidFill>
                  <a:srgbClr val="FFFFFF"/>
                </a:solidFill>
              </a:rPr>
              <a:t>Will be regained!</a:t>
            </a:r>
          </a:p>
        </p:txBody>
      </p:sp>
      <p:pic>
        <p:nvPicPr>
          <p:cNvPr id="604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3" y="533401"/>
            <a:ext cx="3916362"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821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7042">
                                            <p:txEl>
                                              <p:pRg st="2" end="2"/>
                                            </p:txEl>
                                          </p:spTgt>
                                        </p:tgtEl>
                                        <p:attrNameLst>
                                          <p:attrName>style.visibility</p:attrName>
                                        </p:attrNameLst>
                                      </p:cBhvr>
                                      <p:to>
                                        <p:strVal val="visible"/>
                                      </p:to>
                                    </p:set>
                                    <p:animEffect transition="in" filter="blinds(horizontal)">
                                      <p:cBhvr>
                                        <p:cTn id="7" dur="500"/>
                                        <p:tgtEl>
                                          <p:spTgt spid="8704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7042">
                                            <p:txEl>
                                              <p:pRg st="3" end="3"/>
                                            </p:txEl>
                                          </p:spTgt>
                                        </p:tgtEl>
                                        <p:attrNameLst>
                                          <p:attrName>style.visibility</p:attrName>
                                        </p:attrNameLst>
                                      </p:cBhvr>
                                      <p:to>
                                        <p:strVal val="visible"/>
                                      </p:to>
                                    </p:set>
                                    <p:animEffect transition="in" filter="blinds(horizontal)">
                                      <p:cBhvr>
                                        <p:cTn id="10" dur="500"/>
                                        <p:tgtEl>
                                          <p:spTgt spid="87042">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7042">
                                            <p:txEl>
                                              <p:pRg st="4" end="4"/>
                                            </p:txEl>
                                          </p:spTgt>
                                        </p:tgtEl>
                                        <p:attrNameLst>
                                          <p:attrName>style.visibility</p:attrName>
                                        </p:attrNameLst>
                                      </p:cBhvr>
                                      <p:to>
                                        <p:strVal val="visible"/>
                                      </p:to>
                                    </p:set>
                                    <p:animEffect transition="in" filter="blinds(horizontal)">
                                      <p:cBhvr>
                                        <p:cTn id="13" dur="500"/>
                                        <p:tgtEl>
                                          <p:spTgt spid="87042">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7042">
                                            <p:txEl>
                                              <p:pRg st="5" end="5"/>
                                            </p:txEl>
                                          </p:spTgt>
                                        </p:tgtEl>
                                        <p:attrNameLst>
                                          <p:attrName>style.visibility</p:attrName>
                                        </p:attrNameLst>
                                      </p:cBhvr>
                                      <p:to>
                                        <p:strVal val="visible"/>
                                      </p:to>
                                    </p:set>
                                    <p:animEffect transition="in" filter="blinds(horizontal)">
                                      <p:cBhvr>
                                        <p:cTn id="16" dur="500"/>
                                        <p:tgtEl>
                                          <p:spTgt spid="870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55814" y="228600"/>
            <a:ext cx="8226425" cy="1143000"/>
          </a:xfrm>
        </p:spPr>
        <p:txBody>
          <a:bodyPr/>
          <a:lstStyle/>
          <a:p>
            <a:pPr algn="ctr" eaLnBrk="1" hangingPunct="1"/>
            <a:r>
              <a:rPr lang="en-US" altLang="en-US" b="1"/>
              <a:t>German Aggression Begins</a:t>
            </a:r>
          </a:p>
        </p:txBody>
      </p:sp>
      <p:sp>
        <p:nvSpPr>
          <p:cNvPr id="62467" name="Rectangle 3"/>
          <p:cNvSpPr>
            <a:spLocks noGrp="1" noChangeArrowheads="1"/>
          </p:cNvSpPr>
          <p:nvPr>
            <p:ph type="body" sz="half" idx="1"/>
          </p:nvPr>
        </p:nvSpPr>
        <p:spPr>
          <a:xfrm>
            <a:off x="1979613" y="1598614"/>
            <a:ext cx="4032250" cy="4497387"/>
          </a:xfrm>
        </p:spPr>
        <p:txBody>
          <a:bodyPr/>
          <a:lstStyle/>
          <a:p>
            <a:pPr eaLnBrk="1" hangingPunct="1">
              <a:buFont typeface="Wingdings" panose="05000000000000000000" pitchFamily="2" charset="2"/>
              <a:buChar char="§"/>
            </a:pPr>
            <a:r>
              <a:rPr lang="en-US" altLang="en-US" sz="2400"/>
              <a:t>Nazi Party Comes to power</a:t>
            </a:r>
          </a:p>
          <a:p>
            <a:pPr eaLnBrk="1" hangingPunct="1">
              <a:buFont typeface="Wingdings" panose="05000000000000000000" pitchFamily="2" charset="2"/>
              <a:buChar char="§"/>
            </a:pPr>
            <a:r>
              <a:rPr lang="en-US" altLang="en-US" sz="2400"/>
              <a:t>Anti - Semitic feelings spread </a:t>
            </a:r>
          </a:p>
          <a:p>
            <a:pPr eaLnBrk="1" hangingPunct="1">
              <a:buFont typeface="Wingdings" panose="05000000000000000000" pitchFamily="2" charset="2"/>
              <a:buChar char="§"/>
            </a:pPr>
            <a:r>
              <a:rPr lang="en-US" altLang="en-US" sz="2400"/>
              <a:t>Rearmament</a:t>
            </a:r>
          </a:p>
          <a:p>
            <a:pPr eaLnBrk="1" hangingPunct="1">
              <a:buFont typeface="Wingdings" panose="05000000000000000000" pitchFamily="2" charset="2"/>
              <a:buChar char="§"/>
            </a:pPr>
            <a:r>
              <a:rPr lang="en-US" altLang="en-US" sz="2400"/>
              <a:t>Hitler/Stalin sign Non-Aggression Pact </a:t>
            </a:r>
          </a:p>
          <a:p>
            <a:pPr eaLnBrk="1" hangingPunct="1">
              <a:buFont typeface="Wingdings" panose="05000000000000000000" pitchFamily="2" charset="2"/>
              <a:buChar char="§"/>
            </a:pPr>
            <a:r>
              <a:rPr lang="en-US" altLang="en-US" sz="2400"/>
              <a:t>Hitler comes to power and follows “Mein Kampf” - his goals for Germany</a:t>
            </a:r>
          </a:p>
          <a:p>
            <a:pPr eaLnBrk="1" hangingPunct="1">
              <a:buFont typeface="Wingdings" panose="05000000000000000000" pitchFamily="2" charset="2"/>
              <a:buChar char="§"/>
            </a:pPr>
            <a:endParaRPr lang="en-US" altLang="en-US" sz="2400"/>
          </a:p>
        </p:txBody>
      </p:sp>
      <p:pic>
        <p:nvPicPr>
          <p:cNvPr id="62468" name="Picture 4" descr="adolf_hitler_0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169026" y="2513014"/>
            <a:ext cx="4037013" cy="2668587"/>
          </a:xfrm>
        </p:spPr>
      </p:pic>
    </p:spTree>
    <p:extLst>
      <p:ext uri="{BB962C8B-B14F-4D97-AF65-F5344CB8AC3E}">
        <p14:creationId xmlns:p14="http://schemas.microsoft.com/office/powerpoint/2010/main" val="156145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ctrTitle"/>
          </p:nvPr>
        </p:nvSpPr>
        <p:spPr>
          <a:xfrm>
            <a:off x="2208213" y="1"/>
            <a:ext cx="7772400" cy="1470025"/>
          </a:xfrm>
        </p:spPr>
        <p:txBody>
          <a:bodyPr/>
          <a:lstStyle/>
          <a:p>
            <a:pPr eaLnBrk="1" hangingPunct="1"/>
            <a:r>
              <a:rPr lang="en-GB" altLang="en-US" sz="3200"/>
              <a:t>Hitler soon ordered a programme of rearming Germany</a:t>
            </a:r>
            <a:endParaRPr lang="en-US" altLang="en-US" sz="3200"/>
          </a:p>
        </p:txBody>
      </p:sp>
      <p:pic>
        <p:nvPicPr>
          <p:cNvPr id="64515" name="Picture 7" descr="FTb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700213"/>
            <a:ext cx="337502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9" descr="Adolf Hit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64" y="2060575"/>
            <a:ext cx="4321175"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10"/>
          <p:cNvSpPr txBox="1">
            <a:spLocks noChangeArrowheads="1"/>
          </p:cNvSpPr>
          <p:nvPr/>
        </p:nvSpPr>
        <p:spPr bwMode="auto">
          <a:xfrm>
            <a:off x="5880100" y="5734051"/>
            <a:ext cx="4248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a:t>Hitler visits a factory and is enthusiastically greeted. Many Germans were grateful for jobs after the misery of he depression years.</a:t>
            </a:r>
            <a:endParaRPr lang="en-US" altLang="en-US" sz="1200"/>
          </a:p>
        </p:txBody>
      </p:sp>
    </p:spTree>
    <p:extLst>
      <p:ext uri="{BB962C8B-B14F-4D97-AF65-F5344CB8AC3E}">
        <p14:creationId xmlns:p14="http://schemas.microsoft.com/office/powerpoint/2010/main" val="1031288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German Aggression</a:t>
            </a:r>
          </a:p>
        </p:txBody>
      </p:sp>
      <p:pic>
        <p:nvPicPr>
          <p:cNvPr id="66563" name="Picture 4" descr="solpara"/>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79613" y="1916113"/>
            <a:ext cx="4032250" cy="3860800"/>
          </a:xfrm>
        </p:spPr>
      </p:pic>
      <p:sp>
        <p:nvSpPr>
          <p:cNvPr id="68612" name="Rectangle 3"/>
          <p:cNvSpPr>
            <a:spLocks noGrp="1" noChangeArrowheads="1"/>
          </p:cNvSpPr>
          <p:nvPr>
            <p:ph type="body" sz="half" idx="2"/>
          </p:nvPr>
        </p:nvSpPr>
        <p:spPr>
          <a:xfrm>
            <a:off x="6173788" y="1598614"/>
            <a:ext cx="4032250" cy="4497387"/>
          </a:xfrm>
        </p:spPr>
        <p:txBody>
          <a:bodyPr/>
          <a:lstStyle/>
          <a:p>
            <a:pPr eaLnBrk="1" hangingPunct="1">
              <a:buFont typeface="Wingdings" panose="05000000000000000000" pitchFamily="2" charset="2"/>
              <a:buChar char="§"/>
              <a:defRPr/>
            </a:pPr>
            <a:r>
              <a:rPr lang="en-US" altLang="en-US" dirty="0">
                <a:hlinkClick r:id="rId4"/>
              </a:rPr>
              <a:t>https://www.youtube.com/watch?v=VTdV9JaHiIA</a:t>
            </a:r>
            <a:endParaRPr lang="en-US" altLang="en-US" dirty="0"/>
          </a:p>
          <a:p>
            <a:pPr marL="0" indent="0">
              <a:buNone/>
              <a:defRPr/>
            </a:pPr>
            <a:endParaRPr lang="en-US" altLang="en-US" dirty="0"/>
          </a:p>
          <a:p>
            <a:pPr eaLnBrk="1" hangingPunct="1">
              <a:buFont typeface="Wingdings" panose="05000000000000000000" pitchFamily="2" charset="2"/>
              <a:buChar char="§"/>
              <a:defRPr/>
            </a:pPr>
            <a:r>
              <a:rPr lang="en-US" altLang="en-US" dirty="0"/>
              <a:t>Germany invades Rhineland</a:t>
            </a:r>
          </a:p>
          <a:p>
            <a:pPr eaLnBrk="1" hangingPunct="1">
              <a:buFont typeface="Wingdings" panose="05000000000000000000" pitchFamily="2" charset="2"/>
              <a:buChar char="§"/>
              <a:defRPr/>
            </a:pPr>
            <a:r>
              <a:rPr lang="en-US" altLang="en-US" dirty="0"/>
              <a:t>Germany annexes Austria</a:t>
            </a:r>
          </a:p>
          <a:p>
            <a:pPr eaLnBrk="1" hangingPunct="1">
              <a:buFont typeface="Wingdings" panose="05000000000000000000" pitchFamily="2" charset="2"/>
              <a:buChar char="§"/>
              <a:defRPr/>
            </a:pPr>
            <a:r>
              <a:rPr lang="en-US" altLang="en-US" dirty="0"/>
              <a:t>Germany invades Sudetenland</a:t>
            </a:r>
          </a:p>
        </p:txBody>
      </p:sp>
    </p:spTree>
    <p:extLst>
      <p:ext uri="{BB962C8B-B14F-4D97-AF65-F5344CB8AC3E}">
        <p14:creationId xmlns:p14="http://schemas.microsoft.com/office/powerpoint/2010/main" val="2572784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a:xfrm>
            <a:off x="2208213" y="404814"/>
            <a:ext cx="7772400" cy="1470025"/>
          </a:xfrm>
        </p:spPr>
        <p:txBody>
          <a:bodyPr/>
          <a:lstStyle/>
          <a:p>
            <a:pPr eaLnBrk="1" hangingPunct="1"/>
            <a:r>
              <a:rPr lang="en-GB" altLang="en-US" sz="4400"/>
              <a:t>March 1936: German troops marched into the Rhineland</a:t>
            </a:r>
            <a:endParaRPr lang="en-US" altLang="en-US" sz="4400"/>
          </a:p>
        </p:txBody>
      </p:sp>
      <p:pic>
        <p:nvPicPr>
          <p:cNvPr id="68611" name="Picture 7" descr="GermanTroops_Rhin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501900"/>
            <a:ext cx="51117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8"/>
          <p:cNvSpPr txBox="1">
            <a:spLocks noChangeArrowheads="1"/>
          </p:cNvSpPr>
          <p:nvPr/>
        </p:nvSpPr>
        <p:spPr bwMode="auto">
          <a:xfrm>
            <a:off x="7680326" y="2420938"/>
            <a:ext cx="266382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The Rhineland was a region of Germany that was ‘demilitarised’ after the Treaty of Versailles. Germany was not allowed to have troops in the region. </a:t>
            </a:r>
          </a:p>
          <a:p>
            <a:pPr eaLnBrk="1" hangingPunct="1">
              <a:spcBef>
                <a:spcPct val="50000"/>
              </a:spcBef>
            </a:pPr>
            <a:endParaRPr lang="en-GB" altLang="en-US"/>
          </a:p>
          <a:p>
            <a:pPr eaLnBrk="1" hangingPunct="1">
              <a:spcBef>
                <a:spcPct val="50000"/>
              </a:spcBef>
            </a:pPr>
            <a:r>
              <a:rPr lang="en-GB" altLang="en-US"/>
              <a:t>Hitler’s actions showed how he was willing to directly challenge the treaty.</a:t>
            </a:r>
            <a:endParaRPr lang="en-US" altLang="en-US"/>
          </a:p>
        </p:txBody>
      </p:sp>
    </p:spTree>
    <p:extLst>
      <p:ext uri="{BB962C8B-B14F-4D97-AF65-F5344CB8AC3E}">
        <p14:creationId xmlns:p14="http://schemas.microsoft.com/office/powerpoint/2010/main" val="58818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ctrTitle"/>
          </p:nvPr>
        </p:nvSpPr>
        <p:spPr>
          <a:xfrm>
            <a:off x="2208213" y="404814"/>
            <a:ext cx="7772400" cy="1470025"/>
          </a:xfrm>
        </p:spPr>
        <p:txBody>
          <a:bodyPr/>
          <a:lstStyle/>
          <a:p>
            <a:pPr eaLnBrk="1" hangingPunct="1"/>
            <a:r>
              <a:rPr lang="en-GB" altLang="en-US" sz="4000"/>
              <a:t>March 1938: Nazi Germany annexed Austria</a:t>
            </a:r>
            <a:endParaRPr lang="en-US" altLang="en-US" sz="4000"/>
          </a:p>
        </p:txBody>
      </p:sp>
      <p:pic>
        <p:nvPicPr>
          <p:cNvPr id="70659" name="Picture 7" descr="whitle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276476"/>
            <a:ext cx="5400675"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8"/>
          <p:cNvSpPr txBox="1">
            <a:spLocks noChangeArrowheads="1"/>
          </p:cNvSpPr>
          <p:nvPr/>
        </p:nvSpPr>
        <p:spPr bwMode="auto">
          <a:xfrm>
            <a:off x="7751763" y="2565400"/>
            <a:ext cx="25209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Again, this went against the terms of the Treaty of Versailles which banned Germany from uniting with Austria. </a:t>
            </a:r>
          </a:p>
          <a:p>
            <a:pPr eaLnBrk="1" hangingPunct="1">
              <a:spcBef>
                <a:spcPct val="50000"/>
              </a:spcBef>
            </a:pPr>
            <a:r>
              <a:rPr lang="en-GB" altLang="en-US"/>
              <a:t>However, the arrival of German troops was met with great enthusiasm by many Austrian people.</a:t>
            </a:r>
          </a:p>
          <a:p>
            <a:pPr eaLnBrk="1" hangingPunct="1">
              <a:spcBef>
                <a:spcPct val="50000"/>
              </a:spcBef>
            </a:pPr>
            <a:endParaRPr lang="en-US" altLang="en-US"/>
          </a:p>
        </p:txBody>
      </p:sp>
    </p:spTree>
    <p:extLst>
      <p:ext uri="{BB962C8B-B14F-4D97-AF65-F5344CB8AC3E}">
        <p14:creationId xmlns:p14="http://schemas.microsoft.com/office/powerpoint/2010/main" val="2382641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ctrTitle"/>
          </p:nvPr>
        </p:nvSpPr>
        <p:spPr>
          <a:xfrm>
            <a:off x="1919288" y="404814"/>
            <a:ext cx="7772400" cy="1470025"/>
          </a:xfrm>
        </p:spPr>
        <p:txBody>
          <a:bodyPr/>
          <a:lstStyle/>
          <a:p>
            <a:pPr eaLnBrk="1" hangingPunct="1"/>
            <a:r>
              <a:rPr lang="en-GB" altLang="en-US" sz="4000"/>
              <a:t>March 1939: Germany invaded Czechoslovakia</a:t>
            </a:r>
            <a:endParaRPr lang="en-US" altLang="en-US" sz="4000"/>
          </a:p>
        </p:txBody>
      </p:sp>
      <p:pic>
        <p:nvPicPr>
          <p:cNvPr id="72707" name="Picture 7" descr="250px-Anschlusst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060576"/>
            <a:ext cx="3335338"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8"/>
          <p:cNvSpPr txBox="1">
            <a:spLocks noChangeArrowheads="1"/>
          </p:cNvSpPr>
          <p:nvPr/>
        </p:nvSpPr>
        <p:spPr bwMode="auto">
          <a:xfrm>
            <a:off x="6600826" y="2205038"/>
            <a:ext cx="331152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Hitler had ordered the occupation of a part of Czechoslovakia known as the Sudetenland (in October 1938). Many hoped that that this would be the last conquest of the Nazis. </a:t>
            </a:r>
          </a:p>
          <a:p>
            <a:pPr eaLnBrk="1" hangingPunct="1">
              <a:spcBef>
                <a:spcPct val="50000"/>
              </a:spcBef>
            </a:pPr>
            <a:r>
              <a:rPr lang="en-GB" altLang="en-US"/>
              <a:t>However, in March 1939, he ordered his troops to take over the remainder of Czechoslovakia. This was the first aggressive step that suggested that a war in Europe would soon begin.</a:t>
            </a:r>
            <a:endParaRPr lang="en-US" altLang="en-US"/>
          </a:p>
        </p:txBody>
      </p:sp>
    </p:spTree>
    <p:extLst>
      <p:ext uri="{BB962C8B-B14F-4D97-AF65-F5344CB8AC3E}">
        <p14:creationId xmlns:p14="http://schemas.microsoft.com/office/powerpoint/2010/main" val="2022331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3400" b="1">
                <a:solidFill>
                  <a:schemeClr val="bg2"/>
                </a:solidFill>
              </a:rPr>
              <a:t>So What Was Hitler Asking For?</a:t>
            </a:r>
            <a:endParaRPr lang="en-US" altLang="en-US" smtClean="0"/>
          </a:p>
        </p:txBody>
      </p:sp>
      <p:sp>
        <p:nvSpPr>
          <p:cNvPr id="74755" name="Rectangle 3"/>
          <p:cNvSpPr>
            <a:spLocks noGrp="1" noChangeArrowheads="1"/>
          </p:cNvSpPr>
          <p:nvPr>
            <p:ph idx="1"/>
          </p:nvPr>
        </p:nvSpPr>
        <p:spPr>
          <a:xfrm>
            <a:off x="3200400" y="1219200"/>
            <a:ext cx="7010400" cy="533400"/>
          </a:xfrm>
        </p:spPr>
        <p:txBody>
          <a:bodyPr/>
          <a:lstStyle/>
          <a:p>
            <a:pPr marL="0" indent="0"/>
            <a:r>
              <a:rPr lang="en-US" altLang="en-US" sz="2200"/>
              <a:t>Return of German Speaking Lands- “</a:t>
            </a:r>
            <a:r>
              <a:rPr lang="en-US" altLang="en-US" sz="2200" b="1"/>
              <a:t>Lebensraum” </a:t>
            </a:r>
            <a:endParaRPr lang="en-US" altLang="en-US" smtClean="0"/>
          </a:p>
        </p:txBody>
      </p:sp>
      <p:sp>
        <p:nvSpPr>
          <p:cNvPr id="47106" name="Slide Number Placeholder 4"/>
          <p:cNvSpPr>
            <a:spLocks noGrp="1"/>
          </p:cNvSpPr>
          <p:nvPr>
            <p:ph type="sldNum" sz="quarter" idx="12"/>
          </p:nvPr>
        </p:nvSpPr>
        <p:spPr>
          <a:xfrm>
            <a:off x="4648200" y="6242051"/>
            <a:ext cx="2895600" cy="474663"/>
          </a:xfrm>
        </p:spPr>
        <p:txBody>
          <a:bodyPr/>
          <a:lstStyle/>
          <a:p>
            <a:pPr algn="ctr">
              <a:defRPr/>
            </a:pPr>
            <a:endParaRPr lang="en-US" altLang="en-US" dirty="0">
              <a:latin typeface="Arial" charset="0"/>
            </a:endParaRPr>
          </a:p>
        </p:txBody>
      </p:sp>
      <p:sp>
        <p:nvSpPr>
          <p:cNvPr id="84996" name="Text Box 4"/>
          <p:cNvSpPr txBox="1">
            <a:spLocks noChangeArrowheads="1"/>
          </p:cNvSpPr>
          <p:nvPr/>
        </p:nvSpPr>
        <p:spPr bwMode="auto">
          <a:xfrm>
            <a:off x="7467600" y="3048001"/>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Austria</a:t>
            </a:r>
            <a:r>
              <a:rPr lang="en-US" altLang="en-US"/>
              <a:t> - Peacefully Annexed in 1938</a:t>
            </a:r>
          </a:p>
        </p:txBody>
      </p:sp>
      <p:pic>
        <p:nvPicPr>
          <p:cNvPr id="74758" name="Picture 6" descr="cze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1"/>
            <a:ext cx="55118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 Box 7"/>
          <p:cNvSpPr txBox="1">
            <a:spLocks noChangeArrowheads="1"/>
          </p:cNvSpPr>
          <p:nvPr/>
        </p:nvSpPr>
        <p:spPr bwMode="auto">
          <a:xfrm>
            <a:off x="2819400" y="5791201"/>
            <a:ext cx="449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KeplerRegular"/>
              </a:rPr>
              <a:t>German Troops Parade in Streets of Czechoslovakian Town, ca. 1939</a:t>
            </a:r>
            <a:endParaRPr lang="en-US" altLang="en-US">
              <a:latin typeface="KeplerRegular"/>
            </a:endParaRPr>
          </a:p>
        </p:txBody>
      </p:sp>
    </p:spTree>
    <p:extLst>
      <p:ext uri="{BB962C8B-B14F-4D97-AF65-F5344CB8AC3E}">
        <p14:creationId xmlns:p14="http://schemas.microsoft.com/office/powerpoint/2010/main" val="2525175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ipe(left)">
                                      <p:cBhvr>
                                        <p:cTn id="7" dur="5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979614" y="2105026"/>
            <a:ext cx="8226425" cy="1349375"/>
          </a:xfrm>
        </p:spPr>
        <p:txBody>
          <a:bodyPr>
            <a:normAutofit fontScale="90000"/>
          </a:bodyPr>
          <a:lstStyle/>
          <a:p>
            <a:pPr eaLnBrk="1" hangingPunct="1"/>
            <a:r>
              <a:rPr lang="en-US" altLang="en-US" sz="9600"/>
              <a:t>World War II</a:t>
            </a:r>
          </a:p>
        </p:txBody>
      </p:sp>
      <p:sp>
        <p:nvSpPr>
          <p:cNvPr id="40963" name="Rectangle 3"/>
          <p:cNvSpPr>
            <a:spLocks noGrp="1" noChangeArrowheads="1"/>
          </p:cNvSpPr>
          <p:nvPr>
            <p:ph type="subTitle" idx="1"/>
          </p:nvPr>
        </p:nvSpPr>
        <p:spPr/>
        <p:txBody>
          <a:bodyPr/>
          <a:lstStyle/>
          <a:p>
            <a:pPr eaLnBrk="1" hangingPunct="1"/>
            <a:r>
              <a:rPr lang="en-US" altLang="en-US" sz="3600"/>
              <a:t>The war that changed the world</a:t>
            </a:r>
            <a:endParaRPr lang="en-US" altLang="en-US" smtClean="0"/>
          </a:p>
        </p:txBody>
      </p:sp>
    </p:spTree>
    <p:extLst>
      <p:ext uri="{BB962C8B-B14F-4D97-AF65-F5344CB8AC3E}">
        <p14:creationId xmlns:p14="http://schemas.microsoft.com/office/powerpoint/2010/main" val="80112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Policy of Appeasement</a:t>
            </a:r>
          </a:p>
        </p:txBody>
      </p:sp>
      <p:sp>
        <p:nvSpPr>
          <p:cNvPr id="76803" name="Rectangle 3"/>
          <p:cNvSpPr>
            <a:spLocks noGrp="1" noChangeArrowheads="1"/>
          </p:cNvSpPr>
          <p:nvPr>
            <p:ph idx="1"/>
          </p:nvPr>
        </p:nvSpPr>
        <p:spPr>
          <a:xfrm>
            <a:off x="2146300" y="1828800"/>
            <a:ext cx="7886700" cy="4351338"/>
          </a:xfrm>
        </p:spPr>
        <p:txBody>
          <a:bodyPr/>
          <a:lstStyle/>
          <a:p>
            <a:pPr eaLnBrk="1" hangingPunct="1">
              <a:buFont typeface="Wingdings" panose="05000000000000000000" pitchFamily="2" charset="2"/>
              <a:buChar char="§"/>
            </a:pPr>
            <a:r>
              <a:rPr lang="en-US" altLang="en-US" sz="3600"/>
              <a:t>Sept. 29, 1938 at the Munich Conference, Great Britain and France adopt the policy of Appeasement</a:t>
            </a:r>
          </a:p>
          <a:p>
            <a:pPr eaLnBrk="1" hangingPunct="1">
              <a:buFont typeface="Wingdings" panose="05000000000000000000" pitchFamily="2" charset="2"/>
              <a:buChar char="§"/>
            </a:pPr>
            <a:r>
              <a:rPr lang="en-US" altLang="en-US" sz="3600"/>
              <a:t>Appeasement: Giving into the competitor in order to keep peace</a:t>
            </a:r>
          </a:p>
          <a:p>
            <a:pPr eaLnBrk="1" hangingPunct="1">
              <a:buFont typeface="Wingdings" panose="05000000000000000000" pitchFamily="2" charset="2"/>
              <a:buChar char="§"/>
            </a:pPr>
            <a:r>
              <a:rPr lang="en-US" altLang="en-US" sz="3600"/>
              <a:t>Germany is allowed to keep the land taken  over - BUT can’t take anymore</a:t>
            </a:r>
          </a:p>
          <a:p>
            <a:pPr eaLnBrk="1" hangingPunct="1">
              <a:buFont typeface="Wingdings" panose="05000000000000000000" pitchFamily="2" charset="2"/>
              <a:buChar char="§"/>
            </a:pPr>
            <a:r>
              <a:rPr lang="en-US" altLang="en-US" sz="1600">
                <a:hlinkClick r:id="rId3"/>
              </a:rPr>
              <a:t>https://www.youtube.com/watch?v=hQ95ffnU4Sw</a:t>
            </a:r>
            <a:endParaRPr lang="en-US" altLang="en-US" sz="1600"/>
          </a:p>
          <a:p>
            <a:pPr eaLnBrk="1" hangingPunct="1">
              <a:buFont typeface="Wingdings" panose="05000000000000000000" pitchFamily="2" charset="2"/>
              <a:buChar char="§"/>
            </a:pPr>
            <a:endParaRPr lang="en-US" altLang="en-US" sz="3600"/>
          </a:p>
        </p:txBody>
      </p:sp>
    </p:spTree>
    <p:extLst>
      <p:ext uri="{BB962C8B-B14F-4D97-AF65-F5344CB8AC3E}">
        <p14:creationId xmlns:p14="http://schemas.microsoft.com/office/powerpoint/2010/main" val="4083002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133600" y="0"/>
            <a:ext cx="7772400" cy="1143000"/>
          </a:xfrm>
        </p:spPr>
        <p:txBody>
          <a:bodyPr/>
          <a:lstStyle/>
          <a:p>
            <a:pPr eaLnBrk="1" hangingPunct="1"/>
            <a:r>
              <a:rPr lang="en-US" altLang="en-US" smtClean="0"/>
              <a:t>Appeasement, What?</a:t>
            </a:r>
          </a:p>
        </p:txBody>
      </p:sp>
      <p:pic>
        <p:nvPicPr>
          <p:cNvPr id="78851" name="Picture 4" descr="RagsdaleMunichDiploma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743200" y="1000125"/>
            <a:ext cx="6781800" cy="3176588"/>
          </a:xfrm>
        </p:spPr>
      </p:pic>
      <p:sp>
        <p:nvSpPr>
          <p:cNvPr id="78852" name="Rectangle 3"/>
          <p:cNvSpPr>
            <a:spLocks noGrp="1" noChangeArrowheads="1"/>
          </p:cNvSpPr>
          <p:nvPr>
            <p:ph type="body" sz="half" idx="2"/>
          </p:nvPr>
        </p:nvSpPr>
        <p:spPr>
          <a:xfrm>
            <a:off x="2209800" y="4572000"/>
            <a:ext cx="7772400" cy="1981200"/>
          </a:xfrm>
        </p:spPr>
        <p:txBody>
          <a:bodyPr/>
          <a:lstStyle/>
          <a:p>
            <a:pPr eaLnBrk="1" hangingPunct="1">
              <a:buFont typeface="Wingdings" panose="05000000000000000000" pitchFamily="2" charset="2"/>
              <a:buChar char="§"/>
            </a:pPr>
            <a:r>
              <a:rPr lang="en-US" altLang="en-US"/>
              <a:t>After the Munich Conference - Germany continues to invade</a:t>
            </a:r>
          </a:p>
          <a:p>
            <a:pPr lvl="1" eaLnBrk="1" hangingPunct="1">
              <a:buFont typeface="Wingdings" panose="05000000000000000000" pitchFamily="2" charset="2"/>
              <a:buChar char="§"/>
            </a:pPr>
            <a:r>
              <a:rPr lang="en-US" altLang="en-US"/>
              <a:t>Germany  took over the rest of Czechoslovakia </a:t>
            </a:r>
          </a:p>
          <a:p>
            <a:pPr lvl="1" eaLnBrk="1" hangingPunct="1">
              <a:buFont typeface="Wingdings" panose="05000000000000000000" pitchFamily="2" charset="2"/>
              <a:buChar char="§"/>
            </a:pPr>
            <a:r>
              <a:rPr lang="en-US" altLang="en-US"/>
              <a:t>Germany invades Poland (September 1, 1939) </a:t>
            </a:r>
          </a:p>
        </p:txBody>
      </p:sp>
    </p:spTree>
    <p:extLst>
      <p:ext uri="{BB962C8B-B14F-4D97-AF65-F5344CB8AC3E}">
        <p14:creationId xmlns:p14="http://schemas.microsoft.com/office/powerpoint/2010/main" val="257527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304801"/>
            <a:ext cx="8483600" cy="639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altLang="en-US" sz="5400"/>
              <a:t>The Road to World War II</a:t>
            </a:r>
          </a:p>
        </p:txBody>
      </p:sp>
      <p:pic>
        <p:nvPicPr>
          <p:cNvPr id="43011" name="Picture 4" descr="thebig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79613" y="2239963"/>
            <a:ext cx="4032250" cy="3213100"/>
          </a:xfrm>
        </p:spPr>
      </p:pic>
      <p:sp>
        <p:nvSpPr>
          <p:cNvPr id="6147" name="Rectangle 3"/>
          <p:cNvSpPr>
            <a:spLocks noGrp="1" noChangeArrowheads="1"/>
          </p:cNvSpPr>
          <p:nvPr>
            <p:ph type="body" sz="half" idx="2"/>
          </p:nvPr>
        </p:nvSpPr>
        <p:spPr>
          <a:xfrm>
            <a:off x="6165850" y="1751013"/>
            <a:ext cx="3670300" cy="4113212"/>
          </a:xfrm>
        </p:spPr>
        <p:txBody>
          <a:bodyPr rtlCol="0">
            <a:normAutofit fontScale="92500"/>
          </a:bodyPr>
          <a:lstStyle/>
          <a:p>
            <a:pPr>
              <a:buFont typeface="Wingdings" pitchFamily="1" charset="2"/>
              <a:buChar char="§"/>
              <a:defRPr/>
            </a:pPr>
            <a:r>
              <a:rPr lang="en-US" sz="2400" dirty="0"/>
              <a:t>Treaty of Versailles ended World War I</a:t>
            </a:r>
          </a:p>
          <a:p>
            <a:pPr>
              <a:buFont typeface="Wingdings" pitchFamily="1" charset="2"/>
              <a:buChar char="§"/>
              <a:defRPr/>
            </a:pPr>
            <a:r>
              <a:rPr lang="en-US" sz="2400" dirty="0"/>
              <a:t>It was not based on Wilson’s Fourteen Points and enraged some countries</a:t>
            </a:r>
          </a:p>
          <a:p>
            <a:pPr lvl="1">
              <a:buFont typeface="Wingdings" pitchFamily="1" charset="2"/>
              <a:buChar char="§"/>
              <a:defRPr/>
            </a:pPr>
            <a:r>
              <a:rPr lang="en-US" sz="2000" dirty="0"/>
              <a:t>Germany (War Guilt Clause and Reparations)</a:t>
            </a:r>
          </a:p>
          <a:p>
            <a:pPr lvl="1">
              <a:buFont typeface="Wingdings" pitchFamily="1" charset="2"/>
              <a:buChar char="§"/>
              <a:defRPr/>
            </a:pPr>
            <a:r>
              <a:rPr lang="en-US" sz="2000" dirty="0"/>
              <a:t>Italy (Didn’t get the land they wanted)</a:t>
            </a:r>
          </a:p>
          <a:p>
            <a:pPr lvl="1">
              <a:buFont typeface="Wingdings" pitchFamily="1" charset="2"/>
              <a:buChar char="§"/>
              <a:defRPr/>
            </a:pPr>
            <a:r>
              <a:rPr lang="en-US" sz="2000" dirty="0"/>
              <a:t>Japan (Didn’t get all of the land they wanted)</a:t>
            </a:r>
          </a:p>
          <a:p>
            <a:pPr lvl="1">
              <a:buFont typeface="Wingdings" pitchFamily="1" charset="2"/>
              <a:buChar char="§"/>
              <a:defRPr/>
            </a:pPr>
            <a:r>
              <a:rPr lang="en-US" sz="2000" dirty="0"/>
              <a:t>Soviet Union (Left out of the talks)</a:t>
            </a:r>
          </a:p>
        </p:txBody>
      </p:sp>
    </p:spTree>
    <p:extLst>
      <p:ext uri="{BB962C8B-B14F-4D97-AF65-F5344CB8AC3E}">
        <p14:creationId xmlns:p14="http://schemas.microsoft.com/office/powerpoint/2010/main" val="2170081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a:bodyPr>
          <a:lstStyle/>
          <a:p>
            <a:pPr>
              <a:defRPr/>
            </a:pPr>
            <a:r>
              <a:rPr lang="en-US" sz="3800" b="1" dirty="0">
                <a:solidFill>
                  <a:schemeClr val="accent3">
                    <a:lumMod val="20000"/>
                    <a:lumOff val="80000"/>
                  </a:schemeClr>
                </a:solidFill>
              </a:rPr>
              <a:t>Why?</a:t>
            </a:r>
            <a:r>
              <a:rPr lang="en-US" dirty="0" smtClean="0">
                <a:solidFill>
                  <a:schemeClr val="accent3">
                    <a:lumMod val="20000"/>
                    <a:lumOff val="80000"/>
                  </a:schemeClr>
                </a:solidFill>
              </a:rPr>
              <a:t> </a:t>
            </a:r>
            <a:r>
              <a:rPr lang="en-US" dirty="0" smtClean="0"/>
              <a:t>(</a:t>
            </a:r>
            <a:r>
              <a:rPr lang="en-US" sz="4000" dirty="0"/>
              <a:t>underlying causes of WWII)</a:t>
            </a:r>
          </a:p>
        </p:txBody>
      </p:sp>
      <p:sp>
        <p:nvSpPr>
          <p:cNvPr id="45059" name="Slide Number Placeholder 4"/>
          <p:cNvSpPr>
            <a:spLocks noGrp="1"/>
          </p:cNvSpPr>
          <p:nvPr>
            <p:ph type="sldNum" sz="quarter" idx="12"/>
          </p:nvPr>
        </p:nvSpPr>
        <p:spPr bwMode="auto">
          <a:xfrm>
            <a:off x="4648200" y="6242051"/>
            <a:ext cx="2895600"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960D767F-F805-44AE-86B9-D704FC545D8B}" type="slidenum">
              <a:rPr lang="en-US" altLang="en-US" smtClean="0"/>
              <a:pPr algn="ctr"/>
              <a:t>4</a:t>
            </a:fld>
            <a:endParaRPr lang="en-US" altLang="en-US" smtClean="0"/>
          </a:p>
        </p:txBody>
      </p:sp>
      <p:sp>
        <p:nvSpPr>
          <p:cNvPr id="45060" name="Text Box 4"/>
          <p:cNvSpPr txBox="1">
            <a:spLocks noChangeArrowheads="1"/>
          </p:cNvSpPr>
          <p:nvPr/>
        </p:nvSpPr>
        <p:spPr bwMode="auto">
          <a:xfrm>
            <a:off x="5918200" y="1273176"/>
            <a:ext cx="452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pPr algn="ctr"/>
            <a:r>
              <a:rPr lang="en-US" altLang="en-US" sz="2800" b="1">
                <a:solidFill>
                  <a:srgbClr val="DD2140"/>
                </a:solidFill>
              </a:rPr>
              <a:t> Treaty of Versailles</a:t>
            </a:r>
          </a:p>
        </p:txBody>
      </p:sp>
      <p:sp>
        <p:nvSpPr>
          <p:cNvPr id="45061" name="Text Box 6"/>
          <p:cNvSpPr txBox="1">
            <a:spLocks noChangeArrowheads="1"/>
          </p:cNvSpPr>
          <p:nvPr/>
        </p:nvSpPr>
        <p:spPr bwMode="auto">
          <a:xfrm>
            <a:off x="6858000" y="1828801"/>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sz="2000"/>
              <a:t>Germany lost land to surrounding nations</a:t>
            </a:r>
          </a:p>
        </p:txBody>
      </p:sp>
      <p:sp>
        <p:nvSpPr>
          <p:cNvPr id="45062" name="Text Box 7"/>
          <p:cNvSpPr txBox="1">
            <a:spLocks noChangeArrowheads="1"/>
          </p:cNvSpPr>
          <p:nvPr/>
        </p:nvSpPr>
        <p:spPr bwMode="auto">
          <a:xfrm>
            <a:off x="6858000" y="2590801"/>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sz="2000"/>
              <a:t>War Reparations</a:t>
            </a:r>
          </a:p>
        </p:txBody>
      </p:sp>
      <p:sp>
        <p:nvSpPr>
          <p:cNvPr id="45063" name="Text Box 8"/>
          <p:cNvSpPr txBox="1">
            <a:spLocks noChangeArrowheads="1"/>
          </p:cNvSpPr>
          <p:nvPr/>
        </p:nvSpPr>
        <p:spPr bwMode="auto">
          <a:xfrm>
            <a:off x="7315200" y="3124201"/>
            <a:ext cx="31242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sz="2000"/>
              <a:t>Allies collect $ to pay back  war debts to U.S.</a:t>
            </a:r>
          </a:p>
          <a:p>
            <a:endParaRPr lang="en-US" altLang="en-US" sz="2000"/>
          </a:p>
          <a:p>
            <a:r>
              <a:rPr lang="en-US" altLang="en-US" sz="2000"/>
              <a:t>Germany must pay $57 trillion (modern equivalent)</a:t>
            </a:r>
            <a:br>
              <a:rPr lang="en-US" altLang="en-US" sz="2000"/>
            </a:br>
            <a:endParaRPr lang="en-US" altLang="en-US" sz="2000"/>
          </a:p>
          <a:p>
            <a:r>
              <a:rPr lang="en-US" altLang="en-US" sz="2000"/>
              <a:t>Bankrupted the German economy &amp; embarrassed Germans</a:t>
            </a:r>
          </a:p>
          <a:p>
            <a:r>
              <a:rPr lang="en-US" altLang="en-US" sz="1200">
                <a:hlinkClick r:id="rId3"/>
              </a:rPr>
              <a:t>https://www.youtube.com/watch?v=KfnEy8FuElc&amp;t=348s</a:t>
            </a:r>
            <a:endParaRPr lang="en-US" altLang="en-US" sz="1200"/>
          </a:p>
          <a:p>
            <a:endParaRPr lang="en-US" altLang="en-US" sz="2000"/>
          </a:p>
        </p:txBody>
      </p:sp>
      <p:pic>
        <p:nvPicPr>
          <p:cNvPr id="45064" name="Picture 14" descr="versail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524000"/>
            <a:ext cx="4021138"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5"/>
          <p:cNvSpPr txBox="1">
            <a:spLocks noChangeArrowheads="1"/>
          </p:cNvSpPr>
          <p:nvPr/>
        </p:nvSpPr>
        <p:spPr bwMode="auto">
          <a:xfrm>
            <a:off x="1731219" y="6337628"/>
            <a:ext cx="4887812" cy="52322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KeplerRegular"/>
              </a:rPr>
              <a:t>Lloyd George, Georges Clemenceau, and Woodrow Wilson</a:t>
            </a:r>
            <a:br>
              <a:rPr lang="en-US" altLang="en-US" sz="1400">
                <a:latin typeface="KeplerRegular"/>
              </a:rPr>
            </a:br>
            <a:r>
              <a:rPr lang="en-US" altLang="en-US" sz="1400">
                <a:latin typeface="KeplerRegular"/>
              </a:rPr>
              <a:t>during negotiations for the Treaty</a:t>
            </a:r>
            <a:endParaRPr lang="en-US" altLang="en-US">
              <a:latin typeface="KeplerRegular"/>
            </a:endParaRPr>
          </a:p>
        </p:txBody>
      </p:sp>
    </p:spTree>
    <p:extLst>
      <p:ext uri="{BB962C8B-B14F-4D97-AF65-F5344CB8AC3E}">
        <p14:creationId xmlns:p14="http://schemas.microsoft.com/office/powerpoint/2010/main" val="427611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800" b="1">
                <a:solidFill>
                  <a:schemeClr val="accent2"/>
                </a:solidFill>
              </a:rPr>
              <a:t>Why?</a:t>
            </a:r>
            <a:r>
              <a:rPr lang="en-US" altLang="en-US" smtClean="0"/>
              <a:t> (underlying causes of WWII)</a:t>
            </a:r>
          </a:p>
        </p:txBody>
      </p:sp>
      <p:sp>
        <p:nvSpPr>
          <p:cNvPr id="47107" name="Slide Number Placeholder 4"/>
          <p:cNvSpPr>
            <a:spLocks noGrp="1"/>
          </p:cNvSpPr>
          <p:nvPr>
            <p:ph type="sldNum" sz="quarter" idx="12"/>
          </p:nvPr>
        </p:nvSpPr>
        <p:spPr bwMode="auto">
          <a:xfrm>
            <a:off x="4648200" y="6242051"/>
            <a:ext cx="2895600"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3BA91D4E-E263-4D43-B8B5-C844AE35E771}" type="slidenum">
              <a:rPr lang="en-US" altLang="en-US" smtClean="0"/>
              <a:pPr algn="ctr"/>
              <a:t>5</a:t>
            </a:fld>
            <a:endParaRPr lang="en-US" altLang="en-US" smtClean="0"/>
          </a:p>
        </p:txBody>
      </p:sp>
      <p:sp>
        <p:nvSpPr>
          <p:cNvPr id="47108" name="Text Box 3"/>
          <p:cNvSpPr txBox="1">
            <a:spLocks noChangeArrowheads="1"/>
          </p:cNvSpPr>
          <p:nvPr/>
        </p:nvSpPr>
        <p:spPr bwMode="auto">
          <a:xfrm>
            <a:off x="5918200" y="1273176"/>
            <a:ext cx="474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sz="2800" b="1">
                <a:solidFill>
                  <a:srgbClr val="DD2140"/>
                </a:solidFill>
              </a:rPr>
              <a:t>World-wide Depression</a:t>
            </a:r>
          </a:p>
        </p:txBody>
      </p:sp>
      <p:sp>
        <p:nvSpPr>
          <p:cNvPr id="47109" name="Text Box 4"/>
          <p:cNvSpPr txBox="1">
            <a:spLocks noChangeArrowheads="1"/>
          </p:cNvSpPr>
          <p:nvPr/>
        </p:nvSpPr>
        <p:spPr bwMode="auto">
          <a:xfrm>
            <a:off x="6553200" y="1828801"/>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a:t> The Depression made Germany’s debt even  worse</a:t>
            </a:r>
          </a:p>
        </p:txBody>
      </p:sp>
      <p:sp>
        <p:nvSpPr>
          <p:cNvPr id="47110" name="Text Box 5"/>
          <p:cNvSpPr txBox="1">
            <a:spLocks noChangeArrowheads="1"/>
          </p:cNvSpPr>
          <p:nvPr/>
        </p:nvSpPr>
        <p:spPr bwMode="auto">
          <a:xfrm>
            <a:off x="6553200" y="3124201"/>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a:t>Desperate people turn to any leader who promises a return to better times</a:t>
            </a:r>
          </a:p>
        </p:txBody>
      </p:sp>
      <p:sp>
        <p:nvSpPr>
          <p:cNvPr id="47111" name="Text Box 6"/>
          <p:cNvSpPr txBox="1">
            <a:spLocks noChangeArrowheads="1"/>
          </p:cNvSpPr>
          <p:nvPr/>
        </p:nvSpPr>
        <p:spPr bwMode="auto">
          <a:xfrm>
            <a:off x="6477000" y="4419601"/>
            <a:ext cx="3886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a:t>Hitler seemed to provide solutions to Germany’s problems </a:t>
            </a:r>
          </a:p>
          <a:p>
            <a:endParaRPr lang="en-US" altLang="en-US"/>
          </a:p>
          <a:p>
            <a:r>
              <a:rPr lang="en-US" altLang="en-US">
                <a:hlinkClick r:id="rId3"/>
              </a:rPr>
              <a:t>https://www.youtube.com/watch?v=yEk6zGYwyhc</a:t>
            </a:r>
            <a:endParaRPr lang="en-US" altLang="en-US"/>
          </a:p>
          <a:p>
            <a:r>
              <a:rPr lang="en-US" altLang="en-US"/>
              <a:t/>
            </a:r>
            <a:br>
              <a:rPr lang="en-US" altLang="en-US"/>
            </a:br>
            <a:endParaRPr lang="en-US" altLang="en-US"/>
          </a:p>
          <a:p>
            <a:endParaRPr lang="en-US" altLang="en-US"/>
          </a:p>
        </p:txBody>
      </p:sp>
      <p:pic>
        <p:nvPicPr>
          <p:cNvPr id="47112" name="Picture 11" descr="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3898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12"/>
          <p:cNvSpPr txBox="1">
            <a:spLocks noChangeArrowheads="1"/>
          </p:cNvSpPr>
          <p:nvPr/>
        </p:nvSpPr>
        <p:spPr bwMode="auto">
          <a:xfrm>
            <a:off x="2133601" y="6521450"/>
            <a:ext cx="4441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chemeClr val="bg1"/>
                </a:solidFill>
                <a:latin typeface="Tahoma" panose="020B0604030504040204" pitchFamily="34" charset="0"/>
              </a:rPr>
              <a:t>1923</a:t>
            </a:r>
            <a:r>
              <a:rPr lang="en-US" altLang="en-US" sz="1600">
                <a:latin typeface="Tahoma" panose="020B0604030504040204" pitchFamily="34" charset="0"/>
              </a:rPr>
              <a:t> - Wallpapering with German Deutchmarks</a:t>
            </a:r>
            <a:endParaRPr lang="en-US" altLang="en-US">
              <a:latin typeface="Times New Roman" panose="02020603050405020304" pitchFamily="18" charset="0"/>
            </a:endParaRPr>
          </a:p>
        </p:txBody>
      </p:sp>
    </p:spTree>
    <p:extLst>
      <p:ext uri="{BB962C8B-B14F-4D97-AF65-F5344CB8AC3E}">
        <p14:creationId xmlns:p14="http://schemas.microsoft.com/office/powerpoint/2010/main" val="1088942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800" b="1">
                <a:solidFill>
                  <a:schemeClr val="accent2"/>
                </a:solidFill>
              </a:rPr>
              <a:t>Why?</a:t>
            </a:r>
            <a:r>
              <a:rPr lang="en-US" altLang="en-US" smtClean="0"/>
              <a:t> (underlying causes of WWII)</a:t>
            </a:r>
          </a:p>
        </p:txBody>
      </p:sp>
      <p:sp>
        <p:nvSpPr>
          <p:cNvPr id="49155" name="Text Box 3"/>
          <p:cNvSpPr txBox="1">
            <a:spLocks noChangeArrowheads="1"/>
          </p:cNvSpPr>
          <p:nvPr/>
        </p:nvSpPr>
        <p:spPr bwMode="auto">
          <a:xfrm>
            <a:off x="5918200" y="1273176"/>
            <a:ext cx="474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838200" algn="l"/>
              </a:tabLst>
              <a:defRPr>
                <a:solidFill>
                  <a:schemeClr val="tx1"/>
                </a:solidFill>
                <a:latin typeface="Arial" panose="020B0604020202020204" pitchFamily="34" charset="0"/>
              </a:defRPr>
            </a:lvl1pPr>
            <a:lvl2pPr marL="742950" indent="-285750">
              <a:tabLst>
                <a:tab pos="838200" algn="l"/>
              </a:tabLst>
              <a:defRPr>
                <a:solidFill>
                  <a:schemeClr val="tx1"/>
                </a:solidFill>
                <a:latin typeface="Arial" panose="020B0604020202020204" pitchFamily="34" charset="0"/>
              </a:defRPr>
            </a:lvl2pPr>
            <a:lvl3pPr marL="1143000" indent="-228600">
              <a:tabLst>
                <a:tab pos="838200" algn="l"/>
              </a:tabLst>
              <a:defRPr>
                <a:solidFill>
                  <a:schemeClr val="tx1"/>
                </a:solidFill>
                <a:latin typeface="Arial" panose="020B0604020202020204" pitchFamily="34" charset="0"/>
              </a:defRPr>
            </a:lvl3pPr>
            <a:lvl4pPr marL="1600200" indent="-228600">
              <a:tabLst>
                <a:tab pos="838200" algn="l"/>
              </a:tabLst>
              <a:defRPr>
                <a:solidFill>
                  <a:schemeClr val="tx1"/>
                </a:solidFill>
                <a:latin typeface="Arial" panose="020B0604020202020204" pitchFamily="34" charset="0"/>
              </a:defRPr>
            </a:lvl4pPr>
            <a:lvl5pPr marL="2057400" indent="-228600">
              <a:tabLst>
                <a:tab pos="838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38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38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38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38200" algn="l"/>
              </a:tabLst>
              <a:defRPr>
                <a:solidFill>
                  <a:schemeClr val="tx1"/>
                </a:solidFill>
                <a:latin typeface="Arial" panose="020B0604020202020204" pitchFamily="34" charset="0"/>
              </a:defRPr>
            </a:lvl9pPr>
          </a:lstStyle>
          <a:p>
            <a:r>
              <a:rPr lang="en-US" altLang="en-US" sz="2800" b="1">
                <a:solidFill>
                  <a:srgbClr val="DD2140"/>
                </a:solidFill>
              </a:rPr>
              <a:t>World-wide Depression</a:t>
            </a:r>
          </a:p>
        </p:txBody>
      </p:sp>
      <p:sp>
        <p:nvSpPr>
          <p:cNvPr id="89094" name="Text Box 6"/>
          <p:cNvSpPr txBox="1">
            <a:spLocks noChangeArrowheads="1"/>
          </p:cNvSpPr>
          <p:nvPr/>
        </p:nvSpPr>
        <p:spPr bwMode="auto">
          <a:xfrm>
            <a:off x="7162800" y="2057400"/>
            <a:ext cx="3124200" cy="4370388"/>
          </a:xfrm>
          <a:prstGeom prst="rect">
            <a:avLst/>
          </a:prstGeom>
          <a:noFill/>
          <a:ln w="9525">
            <a:noFill/>
            <a:miter lim="800000"/>
            <a:headEnd/>
            <a:tailEnd/>
          </a:ln>
        </p:spPr>
        <p:txBody>
          <a:bodyPr>
            <a:spAutoFit/>
          </a:bodyPr>
          <a:lstStyle/>
          <a:p>
            <a:pPr>
              <a:tabLst>
                <a:tab pos="838200" algn="l"/>
              </a:tabLst>
              <a:defRPr/>
            </a:pPr>
            <a:r>
              <a:rPr lang="en-US" sz="2000" dirty="0">
                <a:latin typeface="Arial" charset="0"/>
              </a:rPr>
              <a:t>Hitler provided </a:t>
            </a:r>
            <a:r>
              <a:rPr lang="en-US" sz="2000" b="1" dirty="0">
                <a:solidFill>
                  <a:schemeClr val="accent5">
                    <a:lumMod val="20000"/>
                    <a:lumOff val="80000"/>
                  </a:schemeClr>
                </a:solidFill>
                <a:latin typeface="Arial" charset="0"/>
              </a:rPr>
              <a:t>scapegoats </a:t>
            </a:r>
            <a:r>
              <a:rPr lang="en-US" sz="2000" dirty="0">
                <a:latin typeface="Arial" charset="0"/>
              </a:rPr>
              <a:t>for Germany’s problems (foreigners, Jews, communists, Roma (Gypsies), mentally ill, homosexuals)</a:t>
            </a:r>
            <a:br>
              <a:rPr lang="en-US" sz="2000" dirty="0">
                <a:latin typeface="Arial" charset="0"/>
              </a:rPr>
            </a:br>
            <a:endParaRPr lang="en-US" sz="2000" dirty="0">
              <a:latin typeface="Arial" charset="0"/>
            </a:endParaRPr>
          </a:p>
          <a:p>
            <a:pPr>
              <a:tabLst>
                <a:tab pos="838200" algn="l"/>
              </a:tabLst>
              <a:defRPr/>
            </a:pPr>
            <a:r>
              <a:rPr lang="en-US" sz="2000" dirty="0">
                <a:latin typeface="Arial" charset="0"/>
              </a:rPr>
              <a:t> </a:t>
            </a:r>
            <a:r>
              <a:rPr lang="en-US" sz="2000" b="1" dirty="0" err="1">
                <a:latin typeface="Arial" charset="0"/>
              </a:rPr>
              <a:t>Kristallnacht</a:t>
            </a:r>
            <a:r>
              <a:rPr lang="en-US" sz="2000" dirty="0">
                <a:latin typeface="Arial" charset="0"/>
              </a:rPr>
              <a:t> - vandalism &amp; destruction of Jewish property &amp; synagogues</a:t>
            </a:r>
          </a:p>
          <a:p>
            <a:pPr>
              <a:tabLst>
                <a:tab pos="838200" algn="l"/>
              </a:tabLst>
              <a:defRPr/>
            </a:pPr>
            <a:endParaRPr lang="en-US" dirty="0">
              <a:latin typeface="Arial" charset="0"/>
            </a:endParaRPr>
          </a:p>
          <a:p>
            <a:pPr>
              <a:tabLst>
                <a:tab pos="838200" algn="l"/>
              </a:tabLst>
              <a:defRPr/>
            </a:pPr>
            <a:endParaRPr lang="en-US" sz="2000" dirty="0">
              <a:latin typeface="Arial" charset="0"/>
            </a:endParaRPr>
          </a:p>
        </p:txBody>
      </p:sp>
      <p:pic>
        <p:nvPicPr>
          <p:cNvPr id="49157" name="Picture 9" descr="kristallnacht"/>
          <p:cNvPicPr>
            <a:picLocks noChangeAspect="1" noChangeArrowheads="1"/>
          </p:cNvPicPr>
          <p:nvPr/>
        </p:nvPicPr>
        <p:blipFill>
          <a:blip r:embed="rId3">
            <a:extLst>
              <a:ext uri="{28A0092B-C50C-407E-A947-70E740481C1C}">
                <a14:useLocalDpi xmlns:a14="http://schemas.microsoft.com/office/drawing/2010/main" val="0"/>
              </a:ext>
            </a:extLst>
          </a:blip>
          <a:srcRect l="22501"/>
          <a:stretch>
            <a:fillRect/>
          </a:stretch>
        </p:blipFill>
        <p:spPr bwMode="auto">
          <a:xfrm>
            <a:off x="1752601" y="2057400"/>
            <a:ext cx="43910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304800"/>
            <a:ext cx="7772400" cy="1143000"/>
          </a:xfrm>
        </p:spPr>
        <p:txBody>
          <a:bodyPr/>
          <a:lstStyle/>
          <a:p>
            <a:pPr eaLnBrk="1" hangingPunct="1"/>
            <a:r>
              <a:rPr lang="en-US" altLang="en-US" smtClean="0"/>
              <a:t>Dictators Gain Power</a:t>
            </a:r>
          </a:p>
        </p:txBody>
      </p:sp>
      <p:sp>
        <p:nvSpPr>
          <p:cNvPr id="51203" name="Text Box 3"/>
          <p:cNvSpPr txBox="1">
            <a:spLocks noChangeArrowheads="1"/>
          </p:cNvSpPr>
          <p:nvPr/>
        </p:nvSpPr>
        <p:spPr bwMode="auto">
          <a:xfrm>
            <a:off x="2057400" y="4648201"/>
            <a:ext cx="792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panose="02020603050405020304" pitchFamily="18" charset="0"/>
              </a:rPr>
              <a:t>Benito Mussolini           	        Joseph Stalin                           Adolf Hitler</a:t>
            </a:r>
            <a:endParaRPr lang="en-US" altLang="en-US" sz="2400">
              <a:latin typeface="Times" panose="02020603050405020304" pitchFamily="18" charset="0"/>
            </a:endParaRPr>
          </a:p>
        </p:txBody>
      </p:sp>
      <p:pic>
        <p:nvPicPr>
          <p:cNvPr id="51204" name="Picture 4" descr="hitler-4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1" y="1600200"/>
            <a:ext cx="1870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6"/>
          <p:cNvSpPr txBox="1">
            <a:spLocks noChangeArrowheads="1"/>
          </p:cNvSpPr>
          <p:nvPr/>
        </p:nvSpPr>
        <p:spPr bwMode="auto">
          <a:xfrm>
            <a:off x="2057400" y="5181601"/>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latin typeface="Times" panose="02020603050405020304" pitchFamily="18" charset="0"/>
              </a:rPr>
              <a:t>The world wide Depression of the 1930s made it easier for dictators to gain control in many European Countries. There was an increase in militarism during this time period. </a:t>
            </a:r>
          </a:p>
        </p:txBody>
      </p:sp>
      <p:pic>
        <p:nvPicPr>
          <p:cNvPr id="51206" name="Picture 7" descr="Mussol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1676400"/>
            <a:ext cx="1992313"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sta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2546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9"/>
          <p:cNvSpPr txBox="1">
            <a:spLocks noChangeArrowheads="1"/>
          </p:cNvSpPr>
          <p:nvPr/>
        </p:nvSpPr>
        <p:spPr bwMode="auto">
          <a:xfrm>
            <a:off x="4876800" y="441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a:latin typeface="Times" panose="02020603050405020304" pitchFamily="18" charset="0"/>
            </a:endParaRPr>
          </a:p>
        </p:txBody>
      </p:sp>
    </p:spTree>
    <p:extLst>
      <p:ext uri="{BB962C8B-B14F-4D97-AF65-F5344CB8AC3E}">
        <p14:creationId xmlns:p14="http://schemas.microsoft.com/office/powerpoint/2010/main" val="233328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1981201" y="152400"/>
            <a:ext cx="8226425" cy="762000"/>
          </a:xfrm>
        </p:spPr>
        <p:txBody>
          <a:bodyPr/>
          <a:lstStyle/>
          <a:p>
            <a:pPr eaLnBrk="1" hangingPunct="1"/>
            <a:r>
              <a:rPr lang="en-US" altLang="en-US" smtClean="0"/>
              <a:t>JAPANESE MILITARISM</a:t>
            </a:r>
          </a:p>
        </p:txBody>
      </p:sp>
      <p:sp>
        <p:nvSpPr>
          <p:cNvPr id="5" name="Text Placeholder 4"/>
          <p:cNvSpPr>
            <a:spLocks noGrp="1"/>
          </p:cNvSpPr>
          <p:nvPr>
            <p:ph idx="1"/>
          </p:nvPr>
        </p:nvSpPr>
        <p:spPr>
          <a:xfrm>
            <a:off x="1979614" y="914400"/>
            <a:ext cx="8226425" cy="2971800"/>
          </a:xfrm>
        </p:spPr>
        <p:txBody>
          <a:bodyPr rtlCol="0">
            <a:normAutofit/>
          </a:bodyPr>
          <a:lstStyle/>
          <a:p>
            <a:pPr>
              <a:buFont typeface="Wingdings" pitchFamily="1" charset="2"/>
              <a:buChar char="§"/>
              <a:defRPr/>
            </a:pPr>
            <a:r>
              <a:rPr lang="en-US" sz="2400" dirty="0"/>
              <a:t>After WW1, Japan's economic situation worsened. The </a:t>
            </a:r>
            <a:r>
              <a:rPr lang="en-US" sz="2400" dirty="0">
                <a:solidFill>
                  <a:schemeClr val="accent4">
                    <a:lumMod val="20000"/>
                    <a:lumOff val="80000"/>
                  </a:schemeClr>
                </a:solidFill>
              </a:rPr>
              <a:t>Great Kanto Earthquake of 1923 </a:t>
            </a:r>
            <a:r>
              <a:rPr lang="en-US" sz="2400" dirty="0"/>
              <a:t>and the world wide depression of 1929 intensified the crisis.</a:t>
            </a:r>
          </a:p>
          <a:p>
            <a:pPr>
              <a:buFont typeface="Wingdings" pitchFamily="1" charset="2"/>
              <a:buChar char="§"/>
              <a:defRPr/>
            </a:pPr>
            <a:r>
              <a:rPr lang="en-US" sz="2400" dirty="0"/>
              <a:t>During the 1930s, the military established almost complete control over the government.</a:t>
            </a:r>
          </a:p>
          <a:p>
            <a:pPr>
              <a:buFont typeface="Wingdings" pitchFamily="1" charset="2"/>
              <a:buChar char="§"/>
              <a:defRPr/>
            </a:pPr>
            <a:r>
              <a:rPr lang="en-US" sz="2400" dirty="0"/>
              <a:t>Navy and army officers soon occupied most of the important offices, including the one of the prime minister.</a:t>
            </a:r>
          </a:p>
          <a:p>
            <a:pPr>
              <a:buFont typeface="Wingdings" pitchFamily="1" charset="2"/>
              <a:buChar char="§"/>
              <a:defRPr/>
            </a:pPr>
            <a:endParaRPr lang="en-US" sz="2400" dirty="0"/>
          </a:p>
        </p:txBody>
      </p:sp>
      <p:pic>
        <p:nvPicPr>
          <p:cNvPr id="53252" name="Picture 2" descr="http://t0.gstatic.com/images?q=tbn:ANd9GcTTectWNmrPxkyiV26iGgUoAfxxBG2a-6swlW7Zhkke-5DoKdqAC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3810000"/>
            <a:ext cx="1895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4" descr="http://t3.gstatic.com/images?q=tbn:ANd9GcTDtgAjghSEZsXOfQAc0Gk4lmEgMpxJg0z0QEPim8hVL8ZaMfW_&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3886200"/>
            <a:ext cx="2976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17"/>
          <p:cNvSpPr txBox="1">
            <a:spLocks noChangeArrowheads="1"/>
          </p:cNvSpPr>
          <p:nvPr/>
        </p:nvSpPr>
        <p:spPr bwMode="auto">
          <a:xfrm>
            <a:off x="3200400" y="6248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FFFF00"/>
                </a:solidFill>
              </a:rPr>
              <a:t>General Tojo</a:t>
            </a:r>
          </a:p>
        </p:txBody>
      </p:sp>
      <p:sp>
        <p:nvSpPr>
          <p:cNvPr id="53255" name="Text Box 17"/>
          <p:cNvSpPr txBox="1">
            <a:spLocks noChangeArrowheads="1"/>
          </p:cNvSpPr>
          <p:nvPr/>
        </p:nvSpPr>
        <p:spPr bwMode="auto">
          <a:xfrm>
            <a:off x="6705600" y="62484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000" b="1">
                <a:solidFill>
                  <a:srgbClr val="FFFF00"/>
                </a:solidFill>
              </a:rPr>
              <a:t>Emperor  Hirohito  </a:t>
            </a:r>
          </a:p>
        </p:txBody>
      </p:sp>
    </p:spTree>
    <p:extLst>
      <p:ext uri="{BB962C8B-B14F-4D97-AF65-F5344CB8AC3E}">
        <p14:creationId xmlns:p14="http://schemas.microsoft.com/office/powerpoint/2010/main" val="1299268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smtClean="0"/>
          </a:p>
        </p:txBody>
      </p:sp>
      <p:sp>
        <p:nvSpPr>
          <p:cNvPr id="55299" name="Content Placeholder 2"/>
          <p:cNvSpPr>
            <a:spLocks noGrp="1"/>
          </p:cNvSpPr>
          <p:nvPr>
            <p:ph idx="1"/>
          </p:nvPr>
        </p:nvSpPr>
        <p:spPr/>
        <p:txBody>
          <a:bodyPr/>
          <a:lstStyle/>
          <a:p>
            <a:pPr marL="0" indent="0" algn="ctr">
              <a:buNone/>
            </a:pPr>
            <a:endParaRPr lang="en-US" altLang="en-US" sz="7200"/>
          </a:p>
          <a:p>
            <a:pPr marL="0" indent="0" algn="ctr">
              <a:buNone/>
            </a:pPr>
            <a:r>
              <a:rPr lang="en-US" altLang="en-US" sz="7200">
                <a:solidFill>
                  <a:srgbClr val="FF0000"/>
                </a:solidFill>
              </a:rPr>
              <a:t>Acts of Aggression</a:t>
            </a:r>
          </a:p>
        </p:txBody>
      </p:sp>
    </p:spTree>
    <p:extLst>
      <p:ext uri="{BB962C8B-B14F-4D97-AF65-F5344CB8AC3E}">
        <p14:creationId xmlns:p14="http://schemas.microsoft.com/office/powerpoint/2010/main" val="1352500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1333</Words>
  <Application>Microsoft Office PowerPoint</Application>
  <PresentationFormat>Widescreen</PresentationFormat>
  <Paragraphs>162</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KeplerRegular</vt:lpstr>
      <vt:lpstr>Tahoma</vt:lpstr>
      <vt:lpstr>Times</vt:lpstr>
      <vt:lpstr>Times New Roman</vt:lpstr>
      <vt:lpstr>Wingdings</vt:lpstr>
      <vt:lpstr>Office Theme</vt:lpstr>
      <vt:lpstr>PowerPoint Presentation</vt:lpstr>
      <vt:lpstr>World War II</vt:lpstr>
      <vt:lpstr>The Road to World War II</vt:lpstr>
      <vt:lpstr>Why? (underlying causes of WWII)</vt:lpstr>
      <vt:lpstr>Why? (underlying causes of WWII)</vt:lpstr>
      <vt:lpstr>Why? (underlying causes of WWII)</vt:lpstr>
      <vt:lpstr>Dictators Gain Power</vt:lpstr>
      <vt:lpstr>JAPANESE MILITARISM</vt:lpstr>
      <vt:lpstr>PowerPoint Presentation</vt:lpstr>
      <vt:lpstr>Acts of Aggression</vt:lpstr>
      <vt:lpstr>Italy Invades Africa</vt:lpstr>
      <vt:lpstr>PowerPoint Presentation</vt:lpstr>
      <vt:lpstr>German Aggression Begins</vt:lpstr>
      <vt:lpstr>Hitler soon ordered a programme of rearming Germany</vt:lpstr>
      <vt:lpstr>German Aggression</vt:lpstr>
      <vt:lpstr>March 1936: German troops marched into the Rhineland</vt:lpstr>
      <vt:lpstr>March 1938: Nazi Germany annexed Austria</vt:lpstr>
      <vt:lpstr>March 1939: Germany invaded Czechoslovakia</vt:lpstr>
      <vt:lpstr>So What Was Hitler Asking For?</vt:lpstr>
      <vt:lpstr>Policy of Appeasement</vt:lpstr>
      <vt:lpstr>Appeasement, What?</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Cooper</dc:creator>
  <cp:lastModifiedBy>Stephanie Cooper</cp:lastModifiedBy>
  <cp:revision>1</cp:revision>
  <dcterms:created xsi:type="dcterms:W3CDTF">2018-05-11T19:09:36Z</dcterms:created>
  <dcterms:modified xsi:type="dcterms:W3CDTF">2018-05-11T19:10:13Z</dcterms:modified>
</cp:coreProperties>
</file>