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954C-F9E4-43C3-A9C4-F59BD7EEF60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0F93-D5DB-4A5B-A34E-3666D892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D6C7D9-2511-4E6F-AB86-D05E516E3E4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Non-Aggression Pact of 1939 where Germany and Soviet Union agreed to not attack one another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Also secretly agreed to divide Poland between them and Soviet Union would also take Finland and the Baltic countries of Lithuania, Latvia and Estonia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Germany launched a surprise attack on Sept. 1, 1939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Tanks and troop trucks crossed the Polish border while Germany aircraft and artillery began a merciless bombing of the capital, Warsaw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This is the final straw – France and Great Britain is declared war on Germany</a:t>
            </a:r>
          </a:p>
        </p:txBody>
      </p:sp>
    </p:spTree>
    <p:extLst>
      <p:ext uri="{BB962C8B-B14F-4D97-AF65-F5344CB8AC3E}">
        <p14:creationId xmlns:p14="http://schemas.microsoft.com/office/powerpoint/2010/main" val="72754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7C6B0-BF7F-4228-9393-50BC8E4BD3D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2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175B0D-A816-470C-9F68-F1D30F8326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7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B2BA46-2D5B-49BE-92F0-4CBAB4354DC9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2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D810A-CFA3-406E-8E33-8A5A7B3522EA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00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5530DB-AD82-426C-8A14-6051F4C12A05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0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17646-9465-4E4C-BA1F-10BDD50266A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79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CE3A95-56C5-4035-8831-366FF7BC84C9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96EADE-4950-44FE-A230-005F4B41BD5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4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505069-D3D4-4BC4-9CA6-8DD735F2A35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1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F34CF4-F0AD-46C8-8021-7690C532EDD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1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09D5E6-25A0-4020-9FB5-468E30E9391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0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82B04-7E80-4601-8027-8B24ACFE31E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4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C0DD3-A53C-4F2A-8701-345636C84EA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2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0219D-9E86-4108-8848-5BB6C16599E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1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8B26E-F736-44C2-AEAE-744E0EC4CBF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5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6E3B7-8902-418E-B44C-2814EFEAE74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DCA01E-3608-426E-8D67-9BDEE2751BFE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0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7B0DEA-D783-4CF5-9127-C89AC9ED53D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10063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2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598613"/>
            <a:ext cx="10968567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85" y="3922714"/>
            <a:ext cx="10968567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42D6-8642-4AFE-B7B1-209B87673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EA38-7A98-4F1C-B923-9FEFDA594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1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1A43-D64A-417F-A018-6001629BD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14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FF9A-C0FB-4B26-B648-5530E9118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3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3367" y="1598613"/>
            <a:ext cx="5382684" cy="449738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50FE-145F-4B87-AB0F-4001957F5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8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3C4F-267E-452C-AFB8-737923270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8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193A-DC66-4EAE-A83A-2A52C0042D7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1769-2872-4EBA-B23A-D82AB65A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eoDO1X-K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6vWiJBlwcT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99lfmmDN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AVdH9TCbA6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us-home-front-during-world-war-ii/videos/uss-arizona-under-attack-at-pearl-harbor?m=528e394da93ae&amp;s=undefined&amp;f=1&amp;free=fal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abcnews.go.com/US/video/archival-video-disappearing-uss-arizona-4401284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ufoUtoQLGQ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fnGQwPgq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_3KO9c_Q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TioTkHcB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world-war-ii/tuskegee-airm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5-14p7cc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b0hNjdbwc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31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988"/>
            <a:ext cx="9144000" cy="6858000"/>
          </a:xfrm>
        </p:spPr>
      </p:pic>
      <p:pic>
        <p:nvPicPr>
          <p:cNvPr id="9318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979614" y="273050"/>
            <a:ext cx="8226425" cy="793750"/>
          </a:xfrm>
        </p:spPr>
        <p:txBody>
          <a:bodyPr/>
          <a:lstStyle/>
          <a:p>
            <a:pPr algn="ctr" eaLnBrk="1" hangingPunct="1"/>
            <a:r>
              <a:rPr lang="en-US" altLang="en-US" sz="4800" b="1"/>
              <a:t>Hitler Invades the Soviet Union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979614" y="1066800"/>
            <a:ext cx="8226425" cy="5562600"/>
          </a:xfrm>
        </p:spPr>
        <p:txBody>
          <a:bodyPr/>
          <a:lstStyle/>
          <a:p>
            <a:pPr eaLnBrk="1" hangingPunct="1"/>
            <a:r>
              <a:rPr lang="en-US" altLang="en-US" sz="4400"/>
              <a:t>Operation Barbarossa</a:t>
            </a:r>
          </a:p>
          <a:p>
            <a:pPr lvl="1" eaLnBrk="1" hangingPunct="1"/>
            <a:r>
              <a:rPr lang="en-US" altLang="en-US"/>
              <a:t>June 22, 1941 – German tanks and aircraft invade</a:t>
            </a:r>
          </a:p>
          <a:p>
            <a:pPr lvl="1" eaLnBrk="1" hangingPunct="1"/>
            <a:r>
              <a:rPr lang="en-US" altLang="en-US"/>
              <a:t>Soviet Union unprepared</a:t>
            </a:r>
          </a:p>
          <a:p>
            <a:pPr lvl="1" eaLnBrk="1" hangingPunct="1"/>
            <a:r>
              <a:rPr lang="en-US" altLang="en-US"/>
              <a:t>troops ill-equipped and untrained</a:t>
            </a:r>
          </a:p>
          <a:p>
            <a:pPr lvl="1" eaLnBrk="1" hangingPunct="1"/>
            <a:r>
              <a:rPr lang="en-US" altLang="en-US"/>
              <a:t>Within weeks, Germany had pushed 500 miles into the Soviet Union</a:t>
            </a:r>
          </a:p>
          <a:p>
            <a:pPr lvl="1" eaLnBrk="1" hangingPunct="1"/>
            <a:r>
              <a:rPr lang="en-US" altLang="en-US"/>
              <a:t>Soviet Union practiced the scorched earth policy as they retreated</a:t>
            </a:r>
          </a:p>
          <a:p>
            <a:pPr lvl="1" eaLnBrk="1" hangingPunct="1"/>
            <a:r>
              <a:rPr lang="en-US" altLang="en-US"/>
              <a:t>City of Leningrad under siege</a:t>
            </a:r>
          </a:p>
          <a:p>
            <a:pPr lvl="1" eaLnBrk="1" hangingPunct="1"/>
            <a:r>
              <a:rPr lang="en-US" altLang="en-US"/>
              <a:t>One million people starved to death in winter of 1941-1942</a:t>
            </a:r>
          </a:p>
          <a:p>
            <a:pPr lvl="1" eaLnBrk="1" hangingPunct="1"/>
            <a:r>
              <a:rPr lang="en-US" altLang="en-US"/>
              <a:t>Leningrad refused to surrender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9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52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91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Battle of Britain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598614"/>
            <a:ext cx="4032250" cy="449738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Germans set out a </a:t>
            </a:r>
            <a:r>
              <a:rPr lang="en-US" altLang="en-US" i="1"/>
              <a:t>Blitzkrieg</a:t>
            </a:r>
            <a:r>
              <a:rPr lang="en-US" altLang="en-US"/>
              <a:t> operation in Great Britain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The bombing of Britain lasted for months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British never surrendered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hlinkClick r:id="rId3"/>
              </a:rPr>
              <a:t>https://www.youtube.com/watch?v=MFeoDO1X-Kg</a:t>
            </a:r>
            <a:endParaRPr lang="en-US" altLang="en-US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hlinkClick r:id="rId4"/>
              </a:rPr>
              <a:t>https://www.youtube.com/watch?v=6vWiJBlwcT4</a:t>
            </a:r>
            <a:endParaRPr lang="en-US" altLang="en-US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pic>
        <p:nvPicPr>
          <p:cNvPr id="96260" name="Picture 4" descr="theblitz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2239964"/>
            <a:ext cx="4037013" cy="3214687"/>
          </a:xfrm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72200" y="5638800"/>
            <a:ext cx="3810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http://www.worldwar2today.com/images/theblitz.jpg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United States Neutrality</a:t>
            </a:r>
          </a:p>
        </p:txBody>
      </p:sp>
      <p:pic>
        <p:nvPicPr>
          <p:cNvPr id="98307" name="Picture 4" descr="people_fd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598614"/>
            <a:ext cx="4032250" cy="4497387"/>
          </a:xfrm>
        </p:spPr>
      </p:pic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598614"/>
            <a:ext cx="4032250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Neutrality Acts declared the US would stay out of war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Americans were fearful of getting involved in another European conflict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Started Cash and Carry policy</a:t>
            </a:r>
            <a:endParaRPr lang="en-US" altLang="en-US" sz="240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960370" y="6172201"/>
            <a:ext cx="23310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">
                <a:latin typeface="Times" panose="02020603050405020304" pitchFamily="18" charset="0"/>
              </a:rPr>
              <a:t>http://plasma.nationalgeographic.com/pearlharbor/ngbeyond/images/people_fdr.jpg</a:t>
            </a:r>
          </a:p>
        </p:txBody>
      </p:sp>
    </p:spTree>
    <p:extLst>
      <p:ext uri="{BB962C8B-B14F-4D97-AF65-F5344CB8AC3E}">
        <p14:creationId xmlns:p14="http://schemas.microsoft.com/office/powerpoint/2010/main" val="103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FDR’s Garden Hose</a:t>
            </a:r>
          </a:p>
        </p:txBody>
      </p:sp>
      <p:pic>
        <p:nvPicPr>
          <p:cNvPr id="100355" name="Picture 4" descr="us-lend-lea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1598613"/>
            <a:ext cx="2614612" cy="2171700"/>
          </a:xfrm>
        </p:spPr>
      </p:pic>
      <p:pic>
        <p:nvPicPr>
          <p:cNvPr id="100356" name="Picture 6" descr="LL-AllForOne-p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9063" y="3922714"/>
            <a:ext cx="2678112" cy="2173287"/>
          </a:xfrm>
        </p:spPr>
      </p:pic>
      <p:sp>
        <p:nvSpPr>
          <p:cNvPr id="10035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73788" y="1598614"/>
            <a:ext cx="4032250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“If your neighbor’s house is on fire you would let him borrow your garden hose”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FDR started the “Lend Lease Program” - Loaned war materials to the Allies </a:t>
            </a:r>
          </a:p>
        </p:txBody>
      </p:sp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2438400" y="3962401"/>
            <a:ext cx="3276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">
                <a:latin typeface="Times" panose="02020603050405020304" pitchFamily="18" charset="0"/>
              </a:rPr>
              <a:t>http://www.ilovedrseuss.com/images/us-lend-lease.jpg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514600" y="6689726"/>
            <a:ext cx="3657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">
                <a:latin typeface="Times" panose="02020603050405020304" pitchFamily="18" charset="0"/>
              </a:rPr>
              <a:t>http://www.ibiblio.org/hyperwar/USA/ref/LL-AllForOne/img/LL-AllForOne-p5.jpg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42888"/>
            <a:ext cx="8226425" cy="1143000"/>
          </a:xfrm>
        </p:spPr>
        <p:txBody>
          <a:bodyPr/>
          <a:lstStyle/>
          <a:p>
            <a:pPr algn="ctr" eaLnBrk="1" hangingPunct="1"/>
            <a:r>
              <a:rPr lang="en-US" altLang="en-US" sz="5400"/>
              <a:t>Japanese Attack</a:t>
            </a:r>
          </a:p>
        </p:txBody>
      </p:sp>
      <p:pic>
        <p:nvPicPr>
          <p:cNvPr id="102403" name="Picture 4" descr="pearlharb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181226"/>
            <a:ext cx="4032250" cy="3332163"/>
          </a:xfrm>
        </p:spPr>
      </p:pic>
      <p:sp>
        <p:nvSpPr>
          <p:cNvPr id="1024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598614"/>
            <a:ext cx="4032250" cy="4497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The Japanese Empire set out to conquer South East Asia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The US was in their way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December 7, 1941 the Japanese attacked the US at Pearl Harbor in the Pacific Ocean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133600" y="57150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>
                <a:latin typeface="Times" panose="02020603050405020304" pitchFamily="18" charset="0"/>
              </a:rPr>
              <a:t>http://www.stargazette.com/blogs/genx/apbond/img/pearlharbor.jpg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26425" cy="15557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/>
              <a:t>Bombing of Pearl Harbor</a:t>
            </a:r>
            <a:br>
              <a:rPr lang="en-US" sz="53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https://www.youtube.com/watch?v=3e99lfmmDN0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4"/>
              </a:rPr>
              <a:t>https://www.youtube.com/watch?v=AVdH9TCbA6w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4451" name="Picture 3" descr="pearl-harbor-100days-ga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57400"/>
            <a:ext cx="9144000" cy="4800600"/>
          </a:xfrm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6172200"/>
            <a:ext cx="5105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http://photography.nationalgeographic.com/staticfiles/NGS/Shared/StaticFiles/Photography/Images/Content/pearl-harbor-100days-ga</a:t>
            </a:r>
            <a:r>
              <a:rPr lang="en-US" altLang="en-US" sz="500">
                <a:latin typeface="Times" panose="02020603050405020304" pitchFamily="18" charset="0"/>
              </a:rPr>
              <a:t>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0"/>
            <a:ext cx="822642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“A day  which  live in infamy” -  </a:t>
            </a:r>
            <a:r>
              <a:rPr lang="en-US" altLang="en-US" sz="4000" b="1">
                <a:solidFill>
                  <a:srgbClr val="CC00FF"/>
                </a:solidFill>
              </a:rPr>
              <a:t>The Arizona </a:t>
            </a: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6781800" y="12954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>
                <a:latin typeface="Times" panose="02020603050405020304" pitchFamily="18" charset="0"/>
                <a:hlinkClick r:id="rId3"/>
              </a:rPr>
              <a:t>http://www.history.com/topics/world-war-ii/us-home-front-during-world-war-ii/videos/uss-arizona-under-attack-at-pearl-harbor?m=528e394da93ae&amp;s=undefined&amp;f=1&amp;free=false</a:t>
            </a:r>
            <a:endParaRPr lang="en-US" altLang="en-US" sz="800">
              <a:latin typeface="Times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800">
                <a:latin typeface="Times" panose="02020603050405020304" pitchFamily="18" charset="0"/>
                <a:hlinkClick r:id="rId4"/>
              </a:rPr>
              <a:t>https://abcnews.go.com/US/video/archival-video-disappearing-uss-arizona-44012848</a:t>
            </a:r>
            <a:endParaRPr lang="en-US" altLang="en-US" sz="800">
              <a:latin typeface="Times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800"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800"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06500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8388"/>
            <a:ext cx="5257800" cy="3048000"/>
          </a:xfrm>
        </p:spPr>
      </p:pic>
      <p:pic>
        <p:nvPicPr>
          <p:cNvPr id="10650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38614"/>
            <a:ext cx="86106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2" descr="Image result for the arizona memori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/>
              <a:t>US Enters the War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598614"/>
            <a:ext cx="4032250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/>
              <a:t>December 8, 1941 US declares war on Japan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/>
              <a:t>December 11, 1941 Germany declares war on the United States </a:t>
            </a:r>
          </a:p>
        </p:txBody>
      </p:sp>
      <p:pic>
        <p:nvPicPr>
          <p:cNvPr id="108548" name="Picture 4" descr="infa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5564" y="1598614"/>
            <a:ext cx="3563937" cy="4497387"/>
          </a:xfrm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324600" y="61722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http://dase.laits.utexas.edu/media/american_politics_collection/viewitem/000117156_400</a:t>
            </a:r>
            <a:r>
              <a:rPr lang="en-US" altLang="en-US" sz="500">
                <a:latin typeface="Times" panose="02020603050405020304" pitchFamily="18" charset="0"/>
              </a:rPr>
              <a:t>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057400" y="60102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286000" y="5638800"/>
            <a:ext cx="373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  <a:hlinkClick r:id="rId4"/>
              </a:rPr>
              <a:t>https://www.youtube.com/watch?v=ufoUtoQLGQY</a:t>
            </a: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72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en-US" sz="7200">
                <a:solidFill>
                  <a:srgbClr val="FF0000"/>
                </a:solidFill>
              </a:rPr>
              <a:t>The War Begins</a:t>
            </a:r>
          </a:p>
        </p:txBody>
      </p:sp>
    </p:spTree>
    <p:extLst>
      <p:ext uri="{BB962C8B-B14F-4D97-AF65-F5344CB8AC3E}">
        <p14:creationId xmlns:p14="http://schemas.microsoft.com/office/powerpoint/2010/main" val="2373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axis_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1"/>
            <a:ext cx="86868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/>
              <a:t>The American Homefront</a:t>
            </a:r>
            <a:br>
              <a:rPr lang="en-US" altLang="en-US" sz="6000"/>
            </a:br>
            <a:r>
              <a:rPr lang="en-US" altLang="en-US" sz="1200">
                <a:hlinkClick r:id="rId3"/>
              </a:rPr>
              <a:t>https://www.youtube.com/watch?v=HofnGQwPgqs</a:t>
            </a:r>
            <a:r>
              <a:rPr lang="en-US" altLang="en-US" sz="1200"/>
              <a:t/>
            </a:r>
            <a:br>
              <a:rPr lang="en-US" altLang="en-US" sz="1200"/>
            </a:br>
            <a:endParaRPr lang="en-US" altLang="en-US" sz="1200"/>
          </a:p>
        </p:txBody>
      </p:sp>
      <p:pic>
        <p:nvPicPr>
          <p:cNvPr id="111619" name="Picture 4" descr="plant-victory-gard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413" y="1598614"/>
            <a:ext cx="3422650" cy="4497387"/>
          </a:xfrm>
        </p:spPr>
      </p:pic>
      <p:sp>
        <p:nvSpPr>
          <p:cNvPr id="1116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598614"/>
            <a:ext cx="4032250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The United States government stirs patriotic feelings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Movies are used  to build morale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Propaganda is used to keep war effort going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People rationed goods/supplies  and started Victory Gardens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438400" y="6248400"/>
            <a:ext cx="3352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http://www.ethicurean.com/wp-content/uploads/image/plant-victory-garden.jpg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/>
              <a:t>The American Homefront</a:t>
            </a:r>
          </a:p>
        </p:txBody>
      </p:sp>
      <p:sp>
        <p:nvSpPr>
          <p:cNvPr id="113667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sp>
        <p:nvSpPr>
          <p:cNvPr id="11366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To raise money to fight the war the U.S. issued war bonds.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A bond is like lending the government money.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What did the government use in this ad motivate people to buy bonds?</a:t>
            </a:r>
          </a:p>
        </p:txBody>
      </p:sp>
      <p:pic>
        <p:nvPicPr>
          <p:cNvPr id="113669" name="Picture 5" descr="poster-war-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238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pic>
        <p:nvPicPr>
          <p:cNvPr id="114692" name="Picture 5" descr="u_s_defense_war_bonds_wwii_card-p137796323858020362qi0i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7" descr="ww0870-15_jpg%20Woman%20paying%20into%20war%20b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4410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pic>
        <p:nvPicPr>
          <p:cNvPr id="115716" name="Picture 5" descr="78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3810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7" descr="3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371600"/>
            <a:ext cx="34194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Continued War Effort</a:t>
            </a:r>
          </a:p>
        </p:txBody>
      </p:sp>
      <p:pic>
        <p:nvPicPr>
          <p:cNvPr id="116739" name="Picture 5" descr="propaganda_qui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8725" y="1598614"/>
            <a:ext cx="2998788" cy="4497387"/>
          </a:xfrm>
        </p:spPr>
      </p:pic>
      <p:pic>
        <p:nvPicPr>
          <p:cNvPr id="1167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752600"/>
            <a:ext cx="35607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6400800" y="6477000"/>
            <a:ext cx="3733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">
                <a:latin typeface="Times" panose="02020603050405020304" pitchFamily="18" charset="0"/>
              </a:rPr>
              <a:t>http://www.teacheroz.com/images/homes.gif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590800" y="6477000"/>
            <a:ext cx="3048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http://z.about.com/d/politicalhumor/1/0/R/O/propaganda_quiet.jpg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Women Enter the  Workforce</a:t>
            </a:r>
          </a:p>
        </p:txBody>
      </p:sp>
      <p:pic>
        <p:nvPicPr>
          <p:cNvPr id="118787" name="Picture 3" descr="rosierive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9364" y="1598613"/>
            <a:ext cx="3068637" cy="4494212"/>
          </a:xfrm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438400" y="6324600"/>
            <a:ext cx="3429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http://www.edupics.com/en-coloring-pictures-pages-photo-rosie-the-riveter-p7219.jpg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18789" name="Picture 5" descr="working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2766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72200" y="62484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http://www.rosietheriveterphotos.com/images/070705172615_Woman_Working_a_War_Job_LG.jpg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Women Enter the  Military</a:t>
            </a:r>
          </a:p>
        </p:txBody>
      </p:sp>
      <p:pic>
        <p:nvPicPr>
          <p:cNvPr id="120835" name="Picture 3" descr="wacposter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295400"/>
            <a:ext cx="346075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324600" y="6477000"/>
            <a:ext cx="3581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http://www.scripophily.com/webcart/vigs/wacposterstar.jpg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20837" name="Picture 5" descr="WWII WA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8433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981200" y="6477000"/>
            <a:ext cx="3886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>
                <a:latin typeface="Times" panose="02020603050405020304" pitchFamily="18" charset="0"/>
              </a:rPr>
              <a:t>http://www.defenselink.mil/home/features/2005/veday/poster_gallery/images/WWII%20WAC5.jpg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/>
              <a:t>Japanese Americans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4" y="1598614"/>
            <a:ext cx="8383587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/>
              <a:t>Many Japanese Americans served heroically for  the US in World War  II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/>
              <a:t>The Nisei Regiment received  high honors and awards of distinction for bravery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360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>
                <a:hlinkClick r:id="rId3"/>
              </a:rPr>
              <a:t>https://www.youtube.com/watch?v=zw_3KO9c_QE</a:t>
            </a:r>
            <a:endParaRPr lang="en-US" altLang="en-US" sz="360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3600"/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739" y="3846514"/>
            <a:ext cx="1587" cy="1587"/>
          </a:xfrm>
        </p:spPr>
      </p:pic>
    </p:spTree>
    <p:extLst>
      <p:ext uri="{BB962C8B-B14F-4D97-AF65-F5344CB8AC3E}">
        <p14:creationId xmlns:p14="http://schemas.microsoft.com/office/powerpoint/2010/main" val="27311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jap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275" y="273050"/>
            <a:ext cx="7531100" cy="5822950"/>
          </a:xfrm>
        </p:spPr>
      </p:pic>
    </p:spTree>
    <p:extLst>
      <p:ext uri="{BB962C8B-B14F-4D97-AF65-F5344CB8AC3E}">
        <p14:creationId xmlns:p14="http://schemas.microsoft.com/office/powerpoint/2010/main" val="5844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 Aggression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Aug. 1939 </a:t>
            </a:r>
            <a:r>
              <a:rPr lang="en-US" altLang="en-US" dirty="0"/>
              <a:t>Hitler signs the Non-Aggression Pact with USSR</a:t>
            </a:r>
          </a:p>
          <a:p>
            <a:pPr lvl="1" eaLnBrk="1" hangingPunct="1">
              <a:defRPr/>
            </a:pPr>
            <a:r>
              <a:rPr lang="en-US" altLang="en-US" dirty="0"/>
              <a:t>Attempts to hold off a two-front war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September 1,1939  </a:t>
            </a:r>
            <a:r>
              <a:rPr lang="en-US" altLang="en-US" sz="2400" dirty="0"/>
              <a:t>invades Poland using “</a:t>
            </a:r>
            <a:r>
              <a:rPr lang="en-US" altLang="en-US" sz="2400" dirty="0">
                <a:solidFill>
                  <a:srgbClr val="FF0000"/>
                </a:solidFill>
              </a:rPr>
              <a:t>blitzkrieg</a:t>
            </a:r>
            <a:r>
              <a:rPr lang="en-US" altLang="en-US" sz="2400" dirty="0"/>
              <a:t>”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Sept. 3, 1939 </a:t>
            </a:r>
            <a:r>
              <a:rPr lang="en-US" altLang="en-US" sz="2400" dirty="0"/>
              <a:t>Great Britain and France declare war on Germany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Sept. 17 , 1939 </a:t>
            </a:r>
            <a:r>
              <a:rPr lang="en-US" altLang="en-US" sz="2400" dirty="0"/>
              <a:t>USSR invaded Poland (part of non-aggression pact) then moves into Lithuania, Latvia, Estonia and Finland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81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/>
              <a:t>Japanese Americans Interned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598614"/>
            <a:ext cx="4032250" cy="4497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Many  Americans were distrusting of Japanese Americans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Thousands of Japanese  Americans were forced into Internment Camps in the Midwest  throughout WWII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>
                <a:hlinkClick r:id="rId3"/>
              </a:rPr>
              <a:t>https://www.youtube.com/watch?v=cZTioTkHcB0</a:t>
            </a:r>
            <a:endParaRPr lang="en-US" altLang="en-US" sz="180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3200"/>
          </a:p>
        </p:txBody>
      </p:sp>
      <p:pic>
        <p:nvPicPr>
          <p:cNvPr id="126980" name="Picture 4" descr="japanese-evacu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3788" y="2163763"/>
            <a:ext cx="4032250" cy="3363912"/>
          </a:xfrm>
        </p:spPr>
      </p:pic>
    </p:spTree>
    <p:extLst>
      <p:ext uri="{BB962C8B-B14F-4D97-AF65-F5344CB8AC3E}">
        <p14:creationId xmlns:p14="http://schemas.microsoft.com/office/powerpoint/2010/main" val="31708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55600"/>
            <a:ext cx="7886700" cy="1168400"/>
          </a:xfrm>
        </p:spPr>
        <p:txBody>
          <a:bodyPr/>
          <a:lstStyle/>
          <a:p>
            <a:pPr eaLnBrk="1" hangingPunct="1"/>
            <a:r>
              <a:rPr lang="en-US" altLang="en-US" b="1"/>
              <a:t>  African Americans  in the Military</a:t>
            </a:r>
            <a:br>
              <a:rPr lang="en-US" altLang="en-US" b="1"/>
            </a:br>
            <a:r>
              <a:rPr lang="en-US" altLang="en-US" sz="1100" b="1">
                <a:hlinkClick r:id="rId3"/>
              </a:rPr>
              <a:t>https://www.history.com/topics/world-war-ii/tuskegee-airmen</a:t>
            </a:r>
            <a:r>
              <a:rPr lang="en-US" altLang="en-US" sz="1100" b="1"/>
              <a:t/>
            </a:r>
            <a:br>
              <a:rPr lang="en-US" altLang="en-US" sz="1100" b="1"/>
            </a:br>
            <a:endParaRPr lang="en-US" altLang="en-US" sz="1100" b="1"/>
          </a:p>
        </p:txBody>
      </p:sp>
      <p:pic>
        <p:nvPicPr>
          <p:cNvPr id="129027" name="Picture 3" descr="tuskege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088" y="1524000"/>
            <a:ext cx="7524750" cy="4876800"/>
          </a:xfrm>
        </p:spPr>
      </p:pic>
    </p:spTree>
    <p:extLst>
      <p:ext uri="{BB962C8B-B14F-4D97-AF65-F5344CB8AC3E}">
        <p14:creationId xmlns:p14="http://schemas.microsoft.com/office/powerpoint/2010/main" val="3436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Mexican Americans in the War Effort</a:t>
            </a:r>
          </a:p>
        </p:txBody>
      </p:sp>
      <p:pic>
        <p:nvPicPr>
          <p:cNvPr id="131075" name="Picture 3" descr="latinos in philipp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572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5" descr="burns-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3187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0" y="273050"/>
            <a:ext cx="74866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/>
              <a:t>Navajo Code Talkers</a:t>
            </a:r>
            <a:br>
              <a:rPr lang="en-US" altLang="en-US" sz="4800" b="1"/>
            </a:br>
            <a:r>
              <a:rPr lang="en-US" altLang="en-US" sz="1800" b="1">
                <a:hlinkClick r:id="rId3"/>
              </a:rPr>
              <a:t>https://www.youtube.com/watch?v=rO5-14p7ccI</a:t>
            </a: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 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1"/>
            <a:ext cx="62484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499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8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/>
              <a:t>The War Begins</a:t>
            </a:r>
          </a:p>
        </p:txBody>
      </p:sp>
      <p:pic>
        <p:nvPicPr>
          <p:cNvPr id="86019" name="Picture 4" descr="invasion of pol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939" y="1598613"/>
            <a:ext cx="4402137" cy="3543300"/>
          </a:xfrm>
        </p:spPr>
      </p:pic>
      <p:sp>
        <p:nvSpPr>
          <p:cNvPr id="860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5486400"/>
            <a:ext cx="77724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After Hitler invades Poland both France and Great Britain declare war on Germany on Sept. 3, 1939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326455" y="5257800"/>
            <a:ext cx="33073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>
                <a:latin typeface="Times" panose="02020603050405020304" pitchFamily="18" charset="0"/>
              </a:rPr>
              <a:t>http://www.ushmm.org/museum/exhibit/online/olympics/images/e40-1z.jpg</a:t>
            </a:r>
          </a:p>
        </p:txBody>
      </p:sp>
    </p:spTree>
    <p:extLst>
      <p:ext uri="{BB962C8B-B14F-4D97-AF65-F5344CB8AC3E}">
        <p14:creationId xmlns:p14="http://schemas.microsoft.com/office/powerpoint/2010/main" val="30535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/>
              <a:t>The War Begins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Before Great Britain and France could respond, Poland fell </a:t>
            </a:r>
          </a:p>
          <a:p>
            <a:pPr eaLnBrk="1" hangingPunct="1"/>
            <a:r>
              <a:rPr lang="en-US" altLang="en-US" sz="3200"/>
              <a:t>Hitler annexed the western half of Poland which had a large German population</a:t>
            </a:r>
          </a:p>
          <a:p>
            <a:pPr eaLnBrk="1" hangingPunct="1"/>
            <a:r>
              <a:rPr lang="en-US" altLang="en-US" sz="3200"/>
              <a:t>This was the first test of Blitzkrieg</a:t>
            </a:r>
          </a:p>
          <a:p>
            <a:pPr lvl="1" eaLnBrk="1" hangingPunct="1"/>
            <a:r>
              <a:rPr lang="en-US" altLang="en-US" sz="3200"/>
              <a:t>Lightening war – use of fast-moving airplanes and tanks followed by massive infantry forces to take enemy by surprise and quickly overwhelm them</a:t>
            </a:r>
          </a:p>
        </p:txBody>
      </p:sp>
    </p:spTree>
    <p:extLst>
      <p:ext uri="{BB962C8B-B14F-4D97-AF65-F5344CB8AC3E}">
        <p14:creationId xmlns:p14="http://schemas.microsoft.com/office/powerpoint/2010/main" val="30340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/>
              <a:t>The War Continues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Sept. 17, 1939 Stalin sends Soviet troops to occupy the eastern part of Poland</a:t>
            </a:r>
          </a:p>
          <a:p>
            <a:pPr eaLnBrk="1" hangingPunct="1"/>
            <a:r>
              <a:rPr lang="en-US" altLang="en-US" sz="2400"/>
              <a:t>Lithuania, Latvia and Estonia fell</a:t>
            </a:r>
          </a:p>
          <a:p>
            <a:pPr eaLnBrk="1" hangingPunct="1"/>
            <a:r>
              <a:rPr lang="en-US" altLang="en-US" sz="2400"/>
              <a:t>Finland fought fiercely but eventually had to surrender</a:t>
            </a:r>
          </a:p>
          <a:p>
            <a:pPr eaLnBrk="1" hangingPunct="1"/>
            <a:r>
              <a:rPr lang="en-US" altLang="en-US" sz="2400"/>
              <a:t>The Phony War or “Sitzkrieg”</a:t>
            </a:r>
          </a:p>
          <a:p>
            <a:pPr lvl="1" eaLnBrk="1" hangingPunct="1"/>
            <a:r>
              <a:rPr lang="en-US" altLang="en-US"/>
              <a:t>French and British mobilized along the Maginot Line and waited for a German attack</a:t>
            </a:r>
          </a:p>
          <a:p>
            <a:pPr lvl="1" eaLnBrk="1" hangingPunct="1"/>
            <a:r>
              <a:rPr lang="en-US" altLang="en-US"/>
              <a:t>April 9, 1940 – the calm ended and Hitler invades Denmark and Norway</a:t>
            </a:r>
          </a:p>
        </p:txBody>
      </p:sp>
    </p:spTree>
    <p:extLst>
      <p:ext uri="{BB962C8B-B14F-4D97-AF65-F5344CB8AC3E}">
        <p14:creationId xmlns:p14="http://schemas.microsoft.com/office/powerpoint/2010/main" val="17502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979614" y="273050"/>
            <a:ext cx="822642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Rescue at Dunkirk</a:t>
            </a:r>
          </a:p>
        </p:txBody>
      </p:sp>
      <p:sp>
        <p:nvSpPr>
          <p:cNvPr id="90115" name="Content Placeholder 1"/>
          <p:cNvSpPr>
            <a:spLocks noGrp="1"/>
          </p:cNvSpPr>
          <p:nvPr>
            <p:ph idx="1"/>
          </p:nvPr>
        </p:nvSpPr>
        <p:spPr>
          <a:xfrm>
            <a:off x="2152650" y="914401"/>
            <a:ext cx="7886700" cy="5262563"/>
          </a:xfrm>
        </p:spPr>
        <p:txBody>
          <a:bodyPr/>
          <a:lstStyle/>
          <a:p>
            <a:r>
              <a:rPr lang="en-US" altLang="en-US" sz="2400"/>
              <a:t>Germans had trapped the Allied forces at Dunkirk- outnumbered, outgunned, and pounded from the air </a:t>
            </a:r>
          </a:p>
          <a:p>
            <a:r>
              <a:rPr lang="en-US" altLang="en-US" sz="2400"/>
              <a:t>Trapped with their backs to the sea. </a:t>
            </a:r>
          </a:p>
          <a:p>
            <a:r>
              <a:rPr lang="en-US" altLang="en-US" sz="2400"/>
              <a:t>Rescue was one of the most heroic acts of the war</a:t>
            </a:r>
          </a:p>
          <a:p>
            <a:r>
              <a:rPr lang="en-US" altLang="en-US" sz="2400"/>
              <a:t>A fleet of about 850 ships were sent across the English Channel to Dunkirk. </a:t>
            </a:r>
          </a:p>
          <a:p>
            <a:r>
              <a:rPr lang="en-US" altLang="en-US" sz="2400"/>
              <a:t>Royal Navy ships, civilian craft—yachts, lifeboats, motorboats, paddle steamers, and fishing boats—joined the rescue effort.</a:t>
            </a:r>
          </a:p>
          <a:p>
            <a:r>
              <a:rPr lang="en-US" altLang="en-US" sz="2400"/>
              <a:t> May 26 to June 4, under heavy fire from German bombers, boats sailed back and forth from Britain to Dunkirk. </a:t>
            </a:r>
          </a:p>
          <a:p>
            <a:r>
              <a:rPr lang="en-US" altLang="en-US" sz="2400"/>
              <a:t>Boats carried some 338,000 battle-weary soldiers to safety. </a:t>
            </a:r>
          </a:p>
          <a:p>
            <a:r>
              <a:rPr lang="en-US" altLang="en-US" sz="1400">
                <a:hlinkClick r:id="rId2"/>
              </a:rPr>
              <a:t>https://www.youtube.com/watch?v=2b0hNjdbwc4</a:t>
            </a:r>
            <a:endParaRPr lang="en-US" altLang="en-US" sz="140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8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/>
              <a:t>The Fall of France</a:t>
            </a:r>
          </a:p>
        </p:txBody>
      </p:sp>
      <p:pic>
        <p:nvPicPr>
          <p:cNvPr id="91139" name="Picture 4" descr="francesurrenders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0564" y="1566863"/>
            <a:ext cx="3830637" cy="2112962"/>
          </a:xfrm>
        </p:spPr>
      </p:pic>
      <p:sp>
        <p:nvSpPr>
          <p:cNvPr id="911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066800"/>
            <a:ext cx="4494212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The Germans invaded France in 1940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Hitler had swept through the Netherlands, Belgium, and Luxembourg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Months  later all of France had fallen to the Nazis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Charles de Gaulle escaped to Great  Britain  to strategize  how to get France back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799492" y="6096001"/>
            <a:ext cx="26068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00">
                <a:latin typeface="Times" panose="02020603050405020304" pitchFamily="18" charset="0"/>
              </a:rPr>
              <a:t>http://www.eyewitnesstohistory.com/images/francesurrenders4.jpg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911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4014788"/>
            <a:ext cx="39592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Widescreen</PresentationFormat>
  <Paragraphs>136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PowerPoint Presentation</vt:lpstr>
      <vt:lpstr>German Aggression</vt:lpstr>
      <vt:lpstr>PowerPoint Presentation</vt:lpstr>
      <vt:lpstr>The War Begins</vt:lpstr>
      <vt:lpstr>The War Begins</vt:lpstr>
      <vt:lpstr>The War Continues</vt:lpstr>
      <vt:lpstr>Rescue at Dunkirk</vt:lpstr>
      <vt:lpstr>The Fall of France</vt:lpstr>
      <vt:lpstr>PowerPoint Presentation</vt:lpstr>
      <vt:lpstr>Hitler Invades the Soviet Union</vt:lpstr>
      <vt:lpstr>PowerPoint Presentation</vt:lpstr>
      <vt:lpstr>Battle of Britain</vt:lpstr>
      <vt:lpstr>United States Neutrality</vt:lpstr>
      <vt:lpstr>FDR’s Garden Hose</vt:lpstr>
      <vt:lpstr>Japanese Attack</vt:lpstr>
      <vt:lpstr>   Bombing of Pearl Harbor  https://www.youtube.com/watch?v=3e99lfmmDN0 https://www.youtube.com/watch?v=AVdH9TCbA6w    </vt:lpstr>
      <vt:lpstr>“A day  which  live in infamy” -  The Arizona </vt:lpstr>
      <vt:lpstr>US Enters the War</vt:lpstr>
      <vt:lpstr>PowerPoint Presentation</vt:lpstr>
      <vt:lpstr>The American Homefront https://www.youtube.com/watch?v=HofnGQwPgqs </vt:lpstr>
      <vt:lpstr>The American Homefront</vt:lpstr>
      <vt:lpstr>PowerPoint Presentation</vt:lpstr>
      <vt:lpstr>PowerPoint Presentation</vt:lpstr>
      <vt:lpstr>Continued War Effort</vt:lpstr>
      <vt:lpstr>Women Enter the  Workforce</vt:lpstr>
      <vt:lpstr>Women Enter the  Military</vt:lpstr>
      <vt:lpstr>Japanese Americans</vt:lpstr>
      <vt:lpstr>PowerPoint Presentation</vt:lpstr>
      <vt:lpstr>Japanese Americans Interned </vt:lpstr>
      <vt:lpstr>  African Americans  in the Military https://www.history.com/topics/world-war-ii/tuskegee-airmen </vt:lpstr>
      <vt:lpstr>Mexican Americans in the War Effort</vt:lpstr>
      <vt:lpstr>Navajo Code Talkers https://www.youtube.com/watch?v=rO5-14p7ccI 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Cooper</dc:creator>
  <cp:lastModifiedBy>Stephanie Cooper</cp:lastModifiedBy>
  <cp:revision>1</cp:revision>
  <dcterms:created xsi:type="dcterms:W3CDTF">2018-05-11T19:13:40Z</dcterms:created>
  <dcterms:modified xsi:type="dcterms:W3CDTF">2018-05-11T19:14:00Z</dcterms:modified>
</cp:coreProperties>
</file>