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3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3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8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0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18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2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4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7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0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A32312-B205-4D52-9734-4883B959A469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ED9154-059A-4A0E-BB78-7A075CF3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Decline of the Roman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Century of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reign of emperor Marcus Aurelius (161-180) marks the end of Pax Romana</a:t>
            </a:r>
          </a:p>
          <a:p>
            <a:r>
              <a:rPr lang="en-US" sz="3200" dirty="0" smtClean="0"/>
              <a:t>Emperors that followed him had no idea of how to deal with the giant empire and its growing problems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57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Political offices seen as a burden, not a reward</a:t>
            </a:r>
          </a:p>
          <a:p>
            <a:r>
              <a:rPr lang="en-US" sz="2800" dirty="0" smtClean="0"/>
              <a:t>Military interfered in politics</a:t>
            </a:r>
          </a:p>
          <a:p>
            <a:r>
              <a:rPr lang="en-US" sz="2800" dirty="0" smtClean="0"/>
              <a:t>Civil war and unrest</a:t>
            </a:r>
          </a:p>
          <a:p>
            <a:r>
              <a:rPr lang="en-US" sz="2800" dirty="0" smtClean="0"/>
              <a:t>Division of the empire</a:t>
            </a:r>
          </a:p>
          <a:p>
            <a:r>
              <a:rPr lang="en-US" sz="2800" dirty="0" smtClean="0"/>
              <a:t>Moving of the capital from Rome to Byzantium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4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Decline in interest in public affairs</a:t>
            </a:r>
          </a:p>
          <a:p>
            <a:r>
              <a:rPr lang="en-US" sz="2800" dirty="0" smtClean="0"/>
              <a:t>Low confidence in the empire</a:t>
            </a:r>
          </a:p>
          <a:p>
            <a:r>
              <a:rPr lang="en-US" sz="2800" dirty="0" smtClean="0"/>
              <a:t>Disloyalty, lack of patriotism, corruption</a:t>
            </a:r>
          </a:p>
          <a:p>
            <a:r>
              <a:rPr lang="en-US" sz="2800" dirty="0" smtClean="0"/>
              <a:t>Contrast between rich and poor</a:t>
            </a:r>
          </a:p>
          <a:p>
            <a:r>
              <a:rPr lang="en-US" sz="2800" dirty="0" smtClean="0"/>
              <a:t>Decline in population due to disease and food shortage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42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05286"/>
          </a:xfrm>
        </p:spPr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465177"/>
          </a:xfrm>
        </p:spPr>
        <p:txBody>
          <a:bodyPr>
            <a:noAutofit/>
          </a:bodyPr>
          <a:lstStyle/>
          <a:p>
            <a:r>
              <a:rPr lang="en-US" dirty="0" smtClean="0"/>
              <a:t>Poor harvests</a:t>
            </a:r>
          </a:p>
          <a:p>
            <a:r>
              <a:rPr lang="en-US" dirty="0" smtClean="0"/>
              <a:t>Disruption of trade</a:t>
            </a:r>
          </a:p>
          <a:p>
            <a:r>
              <a:rPr lang="en-US" dirty="0" smtClean="0"/>
              <a:t>No more war plunder coming in</a:t>
            </a:r>
          </a:p>
          <a:p>
            <a:r>
              <a:rPr lang="en-US" dirty="0" smtClean="0"/>
              <a:t>Gold and silver drain</a:t>
            </a:r>
          </a:p>
          <a:p>
            <a:r>
              <a:rPr lang="en-US" dirty="0" smtClean="0"/>
              <a:t>Inflation</a:t>
            </a:r>
          </a:p>
          <a:p>
            <a:r>
              <a:rPr lang="en-US" dirty="0" smtClean="0"/>
              <a:t>Crushing tax </a:t>
            </a:r>
            <a:r>
              <a:rPr lang="en-US" dirty="0" smtClean="0"/>
              <a:t>burden</a:t>
            </a:r>
            <a:endParaRPr lang="en-US" dirty="0" smtClean="0"/>
          </a:p>
          <a:p>
            <a:r>
              <a:rPr lang="en-US" dirty="0" smtClean="0"/>
              <a:t>Widening gap between rich and poor and increasingly impoverished Western Empire </a:t>
            </a:r>
          </a:p>
        </p:txBody>
      </p:sp>
    </p:spTree>
    <p:extLst>
      <p:ext uri="{BB962C8B-B14F-4D97-AF65-F5344CB8AC3E}">
        <p14:creationId xmlns:p14="http://schemas.microsoft.com/office/powerpoint/2010/main" val="3760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/>
              <a:t>Threat from northern European tribes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/>
              <a:t>Low funds for defense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/>
              <a:t>Problems recruiting Roman citizens; recruiting of </a:t>
            </a:r>
            <a:r>
              <a:rPr lang="en-US" sz="3200" dirty="0" smtClean="0"/>
              <a:t>non-Romans (mercenaries)</a:t>
            </a:r>
          </a:p>
          <a:p>
            <a:r>
              <a:rPr lang="en-US" sz="3200" dirty="0" smtClean="0"/>
              <a:t>  </a:t>
            </a:r>
            <a:r>
              <a:rPr lang="en-US" sz="3200" dirty="0"/>
              <a:t>Decline of patriotism and loyalty among soldiers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8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Emperors Attempt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5250"/>
          </a:xfrm>
        </p:spPr>
        <p:txBody>
          <a:bodyPr>
            <a:noAutofit/>
          </a:bodyPr>
          <a:lstStyle/>
          <a:p>
            <a:r>
              <a:rPr lang="en-US" sz="2000" dirty="0" smtClean="0"/>
              <a:t>Diocletian</a:t>
            </a:r>
          </a:p>
          <a:p>
            <a:pPr lvl="1"/>
            <a:r>
              <a:rPr lang="en-US" dirty="0" smtClean="0"/>
              <a:t>Restored order and increased Rome’s strength at the cost of personal freedom</a:t>
            </a:r>
          </a:p>
          <a:p>
            <a:pPr lvl="1"/>
            <a:r>
              <a:rPr lang="en-US" dirty="0" smtClean="0"/>
              <a:t>Doubled the size of the Roman army</a:t>
            </a:r>
          </a:p>
          <a:p>
            <a:pPr lvl="1"/>
            <a:r>
              <a:rPr lang="en-US" dirty="0" smtClean="0"/>
              <a:t>Tried to control inflation by setting fixed prices for goods</a:t>
            </a:r>
          </a:p>
          <a:p>
            <a:pPr lvl="1"/>
            <a:r>
              <a:rPr lang="en-US" dirty="0" smtClean="0"/>
              <a:t>Realized the Empire was too big and divided it in half</a:t>
            </a:r>
          </a:p>
          <a:p>
            <a:pPr lvl="2"/>
            <a:r>
              <a:rPr lang="en-US" sz="2000" dirty="0" smtClean="0"/>
              <a:t>The Latin-speaking West</a:t>
            </a:r>
          </a:p>
          <a:p>
            <a:pPr lvl="2"/>
            <a:r>
              <a:rPr lang="en-US" sz="2000" dirty="0" smtClean="0"/>
              <a:t>The Greek-speaking East which he ruled (far wealthier than the West)</a:t>
            </a:r>
          </a:p>
          <a:p>
            <a:pPr lvl="2"/>
            <a:r>
              <a:rPr lang="en-US" sz="2000" dirty="0" smtClean="0"/>
              <a:t>After his death, civil war broke out</a:t>
            </a:r>
          </a:p>
        </p:txBody>
      </p:sp>
    </p:spTree>
    <p:extLst>
      <p:ext uri="{BB962C8B-B14F-4D97-AF65-F5344CB8AC3E}">
        <p14:creationId xmlns:p14="http://schemas.microsoft.com/office/powerpoint/2010/main" val="186889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Emperors Attempt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21526"/>
            <a:ext cx="9601196" cy="3519055"/>
          </a:xfrm>
        </p:spPr>
        <p:txBody>
          <a:bodyPr>
            <a:normAutofit/>
          </a:bodyPr>
          <a:lstStyle/>
          <a:p>
            <a:r>
              <a:rPr lang="en-US" dirty="0" smtClean="0"/>
              <a:t>Constantine gained control of the western empire in 312 A.D.</a:t>
            </a:r>
          </a:p>
          <a:p>
            <a:r>
              <a:rPr lang="en-US" dirty="0" smtClean="0"/>
              <a:t>He continued many of the same social and economic policies</a:t>
            </a:r>
          </a:p>
          <a:p>
            <a:r>
              <a:rPr lang="en-US" dirty="0" smtClean="0"/>
              <a:t>In 324 he secured control of the East as well</a:t>
            </a:r>
          </a:p>
          <a:p>
            <a:r>
              <a:rPr lang="en-US" dirty="0" smtClean="0"/>
              <a:t>In 330 he moved the capital from Rome to the Greek city of Byzantium in present day Turkey</a:t>
            </a:r>
          </a:p>
          <a:p>
            <a:r>
              <a:rPr lang="en-US" dirty="0" smtClean="0"/>
              <a:t>After his death, the West would fall to the Huns (476 </a:t>
            </a:r>
            <a:r>
              <a:rPr lang="en-US" smtClean="0"/>
              <a:t>A.D.) but </a:t>
            </a:r>
            <a:r>
              <a:rPr lang="en-US" dirty="0" smtClean="0"/>
              <a:t>the East would survive as the Byzantine Empire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00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315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The Decline of the Roman Empire</vt:lpstr>
      <vt:lpstr>A Century of Crisis</vt:lpstr>
      <vt:lpstr>Political</vt:lpstr>
      <vt:lpstr>Social</vt:lpstr>
      <vt:lpstr>Economic</vt:lpstr>
      <vt:lpstr>Military</vt:lpstr>
      <vt:lpstr>Emperors Attempt Reform</vt:lpstr>
      <vt:lpstr>Emperors Attempt Reform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Decline of the Roman Empire</dc:title>
  <dc:creator>Stephanie Cooper</dc:creator>
  <cp:lastModifiedBy>Stephanie Cooper</cp:lastModifiedBy>
  <cp:revision>6</cp:revision>
  <dcterms:created xsi:type="dcterms:W3CDTF">2017-10-20T16:09:34Z</dcterms:created>
  <dcterms:modified xsi:type="dcterms:W3CDTF">2017-10-23T02:26:03Z</dcterms:modified>
</cp:coreProperties>
</file>