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54"/>
  </p:handoutMasterIdLst>
  <p:sldIdLst>
    <p:sldId id="257" r:id="rId4"/>
    <p:sldId id="263" r:id="rId5"/>
    <p:sldId id="258" r:id="rId6"/>
    <p:sldId id="264" r:id="rId7"/>
    <p:sldId id="259" r:id="rId8"/>
    <p:sldId id="265" r:id="rId9"/>
    <p:sldId id="260" r:id="rId10"/>
    <p:sldId id="261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82" r:id="rId25"/>
    <p:sldId id="283" r:id="rId26"/>
    <p:sldId id="284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9" r:id="rId38"/>
    <p:sldId id="300" r:id="rId39"/>
    <p:sldId id="305" r:id="rId40"/>
    <p:sldId id="306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01" r:id="rId52"/>
    <p:sldId id="302" r:id="rId5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E66A3-390B-4CFC-A9E3-E76E4350F8F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C99FF-D5FB-420E-8295-BFA14F29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2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8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32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6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99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4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01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8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4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8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7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32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8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6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99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4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01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8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4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66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7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3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9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0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FF88-030C-4CD6-AFD7-C676848FA0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1221-D84F-4D10-AB13-016B36E13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5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5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145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During the Middle Ages, what was a grant of land from a lord to a vassal called?</a:t>
            </a:r>
          </a:p>
          <a:p>
            <a:pPr marL="0" indent="0">
              <a:buNone/>
            </a:pPr>
            <a:endParaRPr lang="en-US" sz="4400" dirty="0" smtClean="0"/>
          </a:p>
          <a:p>
            <a:pPr marL="742950" indent="-742950">
              <a:buAutoNum type="alphaUcPeriod"/>
            </a:pPr>
            <a:r>
              <a:rPr lang="en-US" sz="4400" dirty="0" smtClean="0"/>
              <a:t>chivalry</a:t>
            </a:r>
            <a:r>
              <a:rPr lang="en-US" sz="4400" dirty="0"/>
              <a:t>		B. Charlemagne	</a:t>
            </a:r>
          </a:p>
          <a:p>
            <a:pPr marL="0" indent="0">
              <a:buNone/>
            </a:pPr>
            <a:r>
              <a:rPr lang="en-US" sz="4400" dirty="0" smtClean="0"/>
              <a:t>C</a:t>
            </a:r>
            <a:r>
              <a:rPr lang="en-US" sz="4400" dirty="0"/>
              <a:t>. fief		</a:t>
            </a:r>
            <a:r>
              <a:rPr lang="en-US" sz="4400" dirty="0" smtClean="0"/>
              <a:t>	D</a:t>
            </a:r>
            <a:r>
              <a:rPr lang="en-US" sz="4400" dirty="0"/>
              <a:t>. feudalism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93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cities to rural areas during the Middle Ages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951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What was one of Charlemagne’s achievements?</a:t>
            </a:r>
          </a:p>
          <a:p>
            <a:pPr marL="0" indent="0">
              <a:buNone/>
            </a:pPr>
            <a:r>
              <a:rPr lang="en-US" sz="4400" dirty="0"/>
              <a:t>a. the expansion of his empire to the Far East.</a:t>
            </a:r>
          </a:p>
          <a:p>
            <a:pPr marL="0" indent="0">
              <a:buNone/>
            </a:pPr>
            <a:r>
              <a:rPr lang="en-US" sz="4400" dirty="0"/>
              <a:t>b. the creation of roads and highways</a:t>
            </a:r>
          </a:p>
          <a:p>
            <a:pPr marL="0" indent="0">
              <a:buNone/>
            </a:pPr>
            <a:r>
              <a:rPr lang="en-US" sz="4400" dirty="0"/>
              <a:t>c. the establishment of schools.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the establishment of schools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14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What was the feudal system based on?  The control of</a:t>
            </a:r>
          </a:p>
          <a:p>
            <a:pPr marL="0" indent="0">
              <a:buNone/>
            </a:pPr>
            <a:r>
              <a:rPr lang="en-US" sz="4800" dirty="0"/>
              <a:t>a.  cattle	</a:t>
            </a:r>
            <a:r>
              <a:rPr lang="en-US" sz="4800" dirty="0" smtClean="0"/>
              <a:t>b</a:t>
            </a:r>
            <a:r>
              <a:rPr lang="en-US" sz="4800" dirty="0"/>
              <a:t>.  crops.	</a:t>
            </a:r>
            <a:r>
              <a:rPr lang="en-US" sz="4800" dirty="0" smtClean="0"/>
              <a:t>c</a:t>
            </a:r>
            <a:r>
              <a:rPr lang="en-US" sz="4800" dirty="0"/>
              <a:t>.  land.</a:t>
            </a:r>
          </a:p>
        </p:txBody>
      </p:sp>
    </p:spTree>
    <p:extLst>
      <p:ext uri="{BB962C8B-B14F-4D97-AF65-F5344CB8AC3E}">
        <p14:creationId xmlns:p14="http://schemas.microsoft.com/office/powerpoint/2010/main" val="4599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land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961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The bargain between a lord and a vassal was</a:t>
            </a:r>
          </a:p>
          <a:p>
            <a:pPr marL="0" lvl="0" indent="0">
              <a:buNone/>
            </a:pPr>
            <a:r>
              <a:rPr lang="en-US" sz="3600" dirty="0" smtClean="0"/>
              <a:t>A. that </a:t>
            </a:r>
            <a:r>
              <a:rPr lang="en-US" sz="3600" dirty="0"/>
              <a:t>the vassal would build a city on the lord’s lands.</a:t>
            </a:r>
          </a:p>
          <a:p>
            <a:pPr marL="0" lvl="0" indent="0">
              <a:buNone/>
            </a:pPr>
            <a:r>
              <a:rPr lang="en-US" sz="3600" dirty="0" smtClean="0"/>
              <a:t>B. that </a:t>
            </a:r>
            <a:r>
              <a:rPr lang="en-US" sz="3600" dirty="0"/>
              <a:t>the lord would give the vassal land in exchange for military service.</a:t>
            </a:r>
          </a:p>
          <a:p>
            <a:pPr marL="0" lvl="0" indent="0">
              <a:buNone/>
            </a:pPr>
            <a:r>
              <a:rPr lang="en-US" sz="3600" dirty="0" smtClean="0"/>
              <a:t>C. that </a:t>
            </a:r>
            <a:r>
              <a:rPr lang="en-US" sz="3600" dirty="0"/>
              <a:t>the vassal would build a monastery in exchange for food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that the lord would give the vassal land in exchange for military service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61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In the feudal system, what was a manor?</a:t>
            </a:r>
          </a:p>
          <a:p>
            <a:pPr marL="0" lvl="0" indent="0">
              <a:buNone/>
            </a:pPr>
            <a:r>
              <a:rPr lang="en-US" sz="4800" dirty="0" smtClean="0"/>
              <a:t>A. A </a:t>
            </a:r>
            <a:r>
              <a:rPr lang="en-US" sz="4800" dirty="0"/>
              <a:t>lord’s estate</a:t>
            </a:r>
          </a:p>
          <a:p>
            <a:pPr marL="0" lvl="0" indent="0">
              <a:buNone/>
            </a:pPr>
            <a:r>
              <a:rPr lang="en-US" sz="4800" dirty="0" smtClean="0"/>
              <a:t>B. A </a:t>
            </a:r>
            <a:r>
              <a:rPr lang="en-US" sz="4800" dirty="0"/>
              <a:t>right to use land</a:t>
            </a:r>
          </a:p>
          <a:p>
            <a:pPr marL="0" lvl="0" indent="0">
              <a:buNone/>
            </a:pPr>
            <a:r>
              <a:rPr lang="en-US" sz="4800" dirty="0" smtClean="0"/>
              <a:t>C. A </a:t>
            </a:r>
            <a:r>
              <a:rPr lang="en-US" sz="4800" dirty="0"/>
              <a:t>customary way of doing things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9600" dirty="0" smtClean="0"/>
              <a:t>A lord’s estate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A knight was expected to fight bravely in defense of three masters, including</a:t>
            </a:r>
          </a:p>
          <a:p>
            <a:pPr marL="742950" indent="-742950" algn="ctr">
              <a:buAutoNum type="alphaLcPeriod"/>
            </a:pPr>
            <a:r>
              <a:rPr lang="en-US" sz="4400" dirty="0" smtClean="0"/>
              <a:t>his chosen lady.	b. his squire.</a:t>
            </a:r>
          </a:p>
          <a:p>
            <a:pPr marL="0" indent="0" algn="ctr">
              <a:buNone/>
            </a:pPr>
            <a:r>
              <a:rPr lang="en-US" sz="4400" dirty="0" smtClean="0"/>
              <a:t>c. his mother.</a:t>
            </a:r>
          </a:p>
          <a:p>
            <a:pPr marL="0" indent="0" algn="ctr">
              <a:buNone/>
            </a:pPr>
            <a:r>
              <a:rPr lang="en-US" sz="4400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0" lvl="6" indent="0">
              <a:buNone/>
            </a:pPr>
            <a:r>
              <a:rPr lang="en-US" dirty="0" smtClean="0"/>
              <a:t>	 </a:t>
            </a:r>
            <a:r>
              <a:rPr lang="en-US" sz="9600" dirty="0" smtClean="0"/>
              <a:t>fief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73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his chosen lady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710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What led to the development of the code of chivalry?</a:t>
            </a:r>
          </a:p>
          <a:p>
            <a:pPr marL="0" lvl="0" indent="0">
              <a:buNone/>
            </a:pPr>
            <a:r>
              <a:rPr lang="en-US" sz="4400" dirty="0" smtClean="0"/>
              <a:t>A. the constant and  </a:t>
            </a:r>
            <a:r>
              <a:rPr lang="en-US" sz="4400" dirty="0"/>
              <a:t>brutal fighting among </a:t>
            </a:r>
            <a:r>
              <a:rPr lang="en-US" sz="4400" dirty="0" smtClean="0"/>
              <a:t>the knights</a:t>
            </a:r>
            <a:endParaRPr lang="en-US" sz="4400" dirty="0"/>
          </a:p>
          <a:p>
            <a:pPr marL="0" lvl="0" indent="0">
              <a:buNone/>
            </a:pPr>
            <a:r>
              <a:rPr lang="en-US" sz="4400" dirty="0" smtClean="0"/>
              <a:t>B. romantic </a:t>
            </a:r>
            <a:r>
              <a:rPr lang="en-US" sz="4400" dirty="0"/>
              <a:t>tendencies among the nobles</a:t>
            </a:r>
          </a:p>
          <a:p>
            <a:pPr marL="0" lvl="0" indent="0">
              <a:buNone/>
            </a:pPr>
            <a:r>
              <a:rPr lang="en-US" sz="4400" dirty="0" smtClean="0"/>
              <a:t>C. bloody </a:t>
            </a:r>
            <a:r>
              <a:rPr lang="en-US" sz="4400" dirty="0"/>
              <a:t>jousting and tournaments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6000" dirty="0" smtClean="0"/>
              <a:t>the constant and  brutal fighting among the knights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dirty="0"/>
              <a:t>What caused the growth of feudalism in Europe during the Middle Ages?</a:t>
            </a:r>
          </a:p>
          <a:p>
            <a:pPr marL="0" lvl="0" indent="0">
              <a:buNone/>
            </a:pPr>
            <a:r>
              <a:rPr lang="en-US" sz="4300" dirty="0" smtClean="0"/>
              <a:t>A. fighting </a:t>
            </a:r>
            <a:r>
              <a:rPr lang="en-US" sz="4300" dirty="0"/>
              <a:t>among the colonial </a:t>
            </a:r>
            <a:r>
              <a:rPr lang="en-US" sz="4300" dirty="0" smtClean="0"/>
              <a:t>empires</a:t>
            </a:r>
          </a:p>
          <a:p>
            <a:pPr marL="0" lvl="0" indent="0">
              <a:buNone/>
            </a:pPr>
            <a:r>
              <a:rPr lang="en-US" sz="4300" dirty="0" smtClean="0"/>
              <a:t>B. suppression of the nobility </a:t>
            </a:r>
          </a:p>
          <a:p>
            <a:pPr marL="0" lvl="0" indent="0">
              <a:buNone/>
            </a:pPr>
            <a:r>
              <a:rPr lang="en-US" sz="4300" dirty="0" smtClean="0"/>
              <a:t>C. collapse </a:t>
            </a:r>
            <a:r>
              <a:rPr lang="en-US" sz="4300" dirty="0"/>
              <a:t>of a strong central government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dirty="0" smtClean="0"/>
              <a:t>collapse of a strong central government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What was the act of taking away a person’s membership in the Church?</a:t>
            </a:r>
          </a:p>
          <a:p>
            <a:pPr marL="0" lvl="0" indent="0">
              <a:buNone/>
            </a:pPr>
            <a:r>
              <a:rPr lang="en-US" sz="4400" dirty="0" smtClean="0"/>
              <a:t>A. Lay </a:t>
            </a:r>
            <a:r>
              <a:rPr lang="en-US" sz="4400" dirty="0"/>
              <a:t>investiture		B. </a:t>
            </a:r>
            <a:r>
              <a:rPr lang="en-US" sz="4400" dirty="0" smtClean="0"/>
              <a:t>monastery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C. excommunication</a:t>
            </a:r>
          </a:p>
          <a:p>
            <a:pPr marL="0" indent="0">
              <a:buNone/>
            </a:pPr>
            <a:r>
              <a:rPr lang="en-US" sz="4400" dirty="0" smtClean="0"/>
              <a:t>D</a:t>
            </a:r>
            <a:r>
              <a:rPr lang="en-US" sz="4400" dirty="0"/>
              <a:t>.  Canon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excommunication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/>
              <a:t>What was the body of rules and regulations governing religious practices such as marriage?</a:t>
            </a:r>
          </a:p>
          <a:p>
            <a:pPr marL="0" lvl="0" indent="0">
              <a:buNone/>
            </a:pPr>
            <a:r>
              <a:rPr lang="en-US" sz="4400" dirty="0" smtClean="0"/>
              <a:t>A. Lay investiture	B. monastery</a:t>
            </a:r>
          </a:p>
          <a:p>
            <a:pPr marL="0" indent="0">
              <a:buNone/>
            </a:pPr>
            <a:r>
              <a:rPr lang="en-US" sz="4400" dirty="0" smtClean="0"/>
              <a:t>C. excommunication     </a:t>
            </a:r>
          </a:p>
          <a:p>
            <a:pPr marL="0" indent="0">
              <a:buNone/>
            </a:pPr>
            <a:r>
              <a:rPr lang="en-US" sz="4400" dirty="0" smtClean="0"/>
              <a:t>D.  Canon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Canon Law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was the name for a community of Christian men who gave up all private possessions to serve God?</a:t>
            </a:r>
          </a:p>
          <a:p>
            <a:pPr marL="0" lvl="0" indent="0">
              <a:buNone/>
            </a:pPr>
            <a:r>
              <a:rPr lang="en-US" sz="4000" dirty="0" smtClean="0"/>
              <a:t>A. Lay investiture	         B. monastery</a:t>
            </a:r>
          </a:p>
          <a:p>
            <a:pPr marL="0" indent="0">
              <a:buNone/>
            </a:pPr>
            <a:r>
              <a:rPr lang="en-US" sz="4000" dirty="0" smtClean="0"/>
              <a:t>C. excommunication     D.  Canon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Which Carolingian leader reunited Western Europe and was crowned Emperor by Pope Leo III?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A. chivalry		B. Charlemagne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</a:t>
            </a:r>
            <a:r>
              <a:rPr lang="en-US" sz="4000" dirty="0"/>
              <a:t>. fief		</a:t>
            </a:r>
            <a:r>
              <a:rPr lang="en-US" sz="4000" dirty="0" smtClean="0"/>
              <a:t>	D</a:t>
            </a:r>
            <a:r>
              <a:rPr lang="en-US" sz="4000" dirty="0"/>
              <a:t>. feudalism	</a:t>
            </a:r>
          </a:p>
        </p:txBody>
      </p:sp>
    </p:spTree>
    <p:extLst>
      <p:ext uri="{BB962C8B-B14F-4D97-AF65-F5344CB8AC3E}">
        <p14:creationId xmlns:p14="http://schemas.microsoft.com/office/powerpoint/2010/main" val="20275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monastery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practice of Kings appointing friends and families to church offices?</a:t>
            </a:r>
            <a:br>
              <a:rPr lang="en-US" sz="4000" dirty="0"/>
            </a:br>
            <a:endParaRPr lang="en-US" sz="4000" dirty="0" smtClean="0"/>
          </a:p>
          <a:p>
            <a:pPr marL="0" lvl="0" indent="0">
              <a:buNone/>
            </a:pPr>
            <a:r>
              <a:rPr lang="en-US" sz="4000" dirty="0" smtClean="0"/>
              <a:t>A. Lay </a:t>
            </a:r>
            <a:r>
              <a:rPr lang="en-US" sz="4000" dirty="0"/>
              <a:t>investiture	</a:t>
            </a:r>
            <a:r>
              <a:rPr lang="en-US" sz="4000" dirty="0" smtClean="0"/>
              <a:t>B</a:t>
            </a:r>
            <a:r>
              <a:rPr lang="en-US" sz="4000" dirty="0"/>
              <a:t>. monastery	</a:t>
            </a:r>
          </a:p>
          <a:p>
            <a:pPr marL="0" indent="0">
              <a:buNone/>
            </a:pPr>
            <a:r>
              <a:rPr lang="en-US" sz="4000" dirty="0"/>
              <a:t>C. </a:t>
            </a:r>
            <a:r>
              <a:rPr lang="en-US" sz="4000" dirty="0" smtClean="0"/>
              <a:t>excommunication     </a:t>
            </a:r>
            <a:r>
              <a:rPr lang="en-US" sz="4000" dirty="0"/>
              <a:t>D.  Canon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Lay investiture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020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What problem was identified by Church reformers during the Middle Ages?</a:t>
            </a:r>
          </a:p>
          <a:p>
            <a:pPr marL="0" lvl="0" indent="0">
              <a:buNone/>
            </a:pPr>
            <a:r>
              <a:rPr lang="en-US" sz="3600" dirty="0" smtClean="0"/>
              <a:t>a. Village </a:t>
            </a:r>
            <a:r>
              <a:rPr lang="en-US" sz="3600" dirty="0"/>
              <a:t>priests married and had families contrary to Church law.</a:t>
            </a:r>
          </a:p>
          <a:p>
            <a:pPr marL="0" lvl="0" indent="0">
              <a:buNone/>
            </a:pPr>
            <a:r>
              <a:rPr lang="en-US" sz="3600" dirty="0" smtClean="0"/>
              <a:t>b. Bishops </a:t>
            </a:r>
            <a:r>
              <a:rPr lang="en-US" sz="3600" dirty="0"/>
              <a:t>sold positions in the Church for money.</a:t>
            </a:r>
          </a:p>
          <a:p>
            <a:pPr marL="0" lvl="0" indent="0">
              <a:buNone/>
            </a:pPr>
            <a:r>
              <a:rPr lang="en-US" sz="3600" dirty="0" smtClean="0"/>
              <a:t>c. Both </a:t>
            </a:r>
            <a:r>
              <a:rPr lang="en-US" sz="3600" dirty="0"/>
              <a:t>of the above are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Both of the above are true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030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Canon law deals with the issues under the authority of</a:t>
            </a:r>
          </a:p>
          <a:p>
            <a:pPr marL="0" lvl="0" indent="0">
              <a:buNone/>
            </a:pPr>
            <a:r>
              <a:rPr lang="en-US" sz="5400" dirty="0" smtClean="0"/>
              <a:t>a. the </a:t>
            </a:r>
            <a:r>
              <a:rPr lang="en-US" sz="5400" dirty="0"/>
              <a:t>Church.	</a:t>
            </a:r>
            <a:endParaRPr lang="en-US" sz="5400" dirty="0" smtClean="0"/>
          </a:p>
          <a:p>
            <a:pPr marL="0" lvl="0" indent="0">
              <a:buNone/>
            </a:pPr>
            <a:r>
              <a:rPr lang="en-US" sz="5400" dirty="0" smtClean="0"/>
              <a:t>b</a:t>
            </a:r>
            <a:r>
              <a:rPr lang="en-US" sz="5400" dirty="0"/>
              <a:t>. the military			</a:t>
            </a:r>
            <a:endParaRPr lang="en-US" sz="5400" dirty="0" smtClean="0"/>
          </a:p>
          <a:p>
            <a:pPr marL="0" lvl="0" indent="0">
              <a:buNone/>
            </a:pPr>
            <a:r>
              <a:rPr lang="en-US" sz="5400" dirty="0" smtClean="0"/>
              <a:t>c</a:t>
            </a:r>
            <a:r>
              <a:rPr lang="en-US" sz="5400" dirty="0"/>
              <a:t>. the emperor.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the Church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672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What was the new style of architecture developed in the Middle Ages?</a:t>
            </a:r>
          </a:p>
          <a:p>
            <a:pPr marL="0" indent="0">
              <a:buNone/>
            </a:pPr>
            <a:r>
              <a:rPr lang="en-US" sz="4800" dirty="0" smtClean="0"/>
              <a:t>a</a:t>
            </a:r>
            <a:r>
              <a:rPr lang="en-US" sz="4800" dirty="0"/>
              <a:t>. Romanesque	b. Florentine			c. Gothic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Gothic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Agriculture improved during the Middle Ages because the climate warmed and new inventions like the plow came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Charlemagne	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597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TRUE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387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A serf could gain his freedom by living in a town for one year and one day.</a:t>
            </a:r>
          </a:p>
        </p:txBody>
      </p:sp>
    </p:spTree>
    <p:extLst>
      <p:ext uri="{BB962C8B-B14F-4D97-AF65-F5344CB8AC3E}">
        <p14:creationId xmlns:p14="http://schemas.microsoft.com/office/powerpoint/2010/main" val="36806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TRUE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182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dirty="0"/>
              <a:t>Town buildings were made of stone so fire was not a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FALSE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630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The Bubonic Plague wiped out 1/3 of Europe’s population.</a:t>
            </a:r>
          </a:p>
        </p:txBody>
      </p:sp>
    </p:spTree>
    <p:extLst>
      <p:ext uri="{BB962C8B-B14F-4D97-AF65-F5344CB8AC3E}">
        <p14:creationId xmlns:p14="http://schemas.microsoft.com/office/powerpoint/2010/main" val="35309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TRUE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46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dirty="0"/>
              <a:t>The Church gained power because of the Bubonic Plague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FALSE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665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Medieval Christians, whether rich or poor, had to follow the rule of the Church which was called</a:t>
            </a:r>
          </a:p>
          <a:p>
            <a:pPr marL="0" indent="0">
              <a:buNone/>
            </a:pPr>
            <a:r>
              <a:rPr lang="en-US" sz="4400" dirty="0" smtClean="0"/>
              <a:t>a</a:t>
            </a:r>
            <a:r>
              <a:rPr lang="en-US" sz="4400" dirty="0"/>
              <a:t>.  Canon law.		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b</a:t>
            </a:r>
            <a:r>
              <a:rPr lang="en-US" sz="4400" dirty="0"/>
              <a:t>. Justinian’s Code.		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c</a:t>
            </a:r>
            <a:r>
              <a:rPr lang="en-US" sz="4400" dirty="0"/>
              <a:t>. Hammurabi’s Code.</a:t>
            </a:r>
          </a:p>
        </p:txBody>
      </p:sp>
    </p:spTree>
    <p:extLst>
      <p:ext uri="{BB962C8B-B14F-4D97-AF65-F5344CB8AC3E}">
        <p14:creationId xmlns:p14="http://schemas.microsoft.com/office/powerpoint/2010/main" val="41349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What system of government was based on the exchange of land for protection and services?</a:t>
            </a:r>
          </a:p>
          <a:p>
            <a:endParaRPr lang="en-US" sz="4000" dirty="0" smtClean="0"/>
          </a:p>
          <a:p>
            <a:pPr marL="742950" indent="-742950">
              <a:buAutoNum type="alphaUcPeriod"/>
            </a:pPr>
            <a:r>
              <a:rPr lang="en-US" sz="4000" dirty="0" smtClean="0"/>
              <a:t>chivalry</a:t>
            </a:r>
            <a:r>
              <a:rPr lang="en-US" sz="4000" dirty="0"/>
              <a:t>		B. Charlemagne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</a:t>
            </a:r>
            <a:r>
              <a:rPr lang="en-US" sz="4000" dirty="0"/>
              <a:t>. fief		</a:t>
            </a:r>
            <a:r>
              <a:rPr lang="en-US" sz="4000" dirty="0" smtClean="0"/>
              <a:t>	D</a:t>
            </a:r>
            <a:r>
              <a:rPr lang="en-US" sz="4000" dirty="0"/>
              <a:t>. feudalism	</a:t>
            </a:r>
          </a:p>
        </p:txBody>
      </p:sp>
    </p:spTree>
    <p:extLst>
      <p:ext uri="{BB962C8B-B14F-4D97-AF65-F5344CB8AC3E}">
        <p14:creationId xmlns:p14="http://schemas.microsoft.com/office/powerpoint/2010/main" val="37730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Canon law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0405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feudalism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519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Which code were knights expected to follow?</a:t>
            </a:r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	A</a:t>
            </a:r>
            <a:r>
              <a:rPr lang="en-US" sz="4400" dirty="0"/>
              <a:t>. </a:t>
            </a:r>
            <a:r>
              <a:rPr lang="en-US" sz="4400" dirty="0" smtClean="0"/>
              <a:t>chivalry</a:t>
            </a:r>
            <a:r>
              <a:rPr lang="en-US" sz="4400" dirty="0"/>
              <a:t>	</a:t>
            </a:r>
            <a:r>
              <a:rPr lang="en-US" sz="4400" dirty="0" smtClean="0"/>
              <a:t>B. Charlemagne		C</a:t>
            </a:r>
            <a:r>
              <a:rPr lang="en-US" sz="4400" dirty="0"/>
              <a:t>. fief		D. feudalism	</a:t>
            </a:r>
          </a:p>
        </p:txBody>
      </p:sp>
    </p:spTree>
    <p:extLst>
      <p:ext uri="{BB962C8B-B14F-4D97-AF65-F5344CB8AC3E}">
        <p14:creationId xmlns:p14="http://schemas.microsoft.com/office/powerpoint/2010/main" val="42207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chivalry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7700" dirty="0"/>
              <a:t>During the early Middle Ages people moved from where to where?</a:t>
            </a:r>
          </a:p>
          <a:p>
            <a:pPr marL="0" indent="0">
              <a:buNone/>
            </a:pPr>
            <a:r>
              <a:rPr lang="en-US" sz="7700" dirty="0"/>
              <a:t>a. cities to rural areas during the Middle Ages.</a:t>
            </a:r>
          </a:p>
          <a:p>
            <a:pPr marL="0" indent="0">
              <a:buNone/>
            </a:pPr>
            <a:r>
              <a:rPr lang="en-US" sz="7700" dirty="0"/>
              <a:t>b. Rome to France during the Middle Ages.</a:t>
            </a:r>
          </a:p>
          <a:p>
            <a:pPr marL="0" indent="0">
              <a:buNone/>
            </a:pPr>
            <a:r>
              <a:rPr lang="en-US" sz="7700" dirty="0"/>
              <a:t>c. fiefs to manors during the Middle 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654</Words>
  <Application>Microsoft Office PowerPoint</Application>
  <PresentationFormat>On-screen Show (4:3)</PresentationFormat>
  <Paragraphs>109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 OR FALSE</vt:lpstr>
      <vt:lpstr>PowerPoint Presentation</vt:lpstr>
      <vt:lpstr>TRUE OR FALSE</vt:lpstr>
      <vt:lpstr>PowerPoint Presentation</vt:lpstr>
      <vt:lpstr>TRUE OR FALSE</vt:lpstr>
      <vt:lpstr>PowerPoint Presentation</vt:lpstr>
      <vt:lpstr>TRUE OR FALSE</vt:lpstr>
      <vt:lpstr>PowerPoint Presentation</vt:lpstr>
      <vt:lpstr>TRUE OR FALSE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– Middle Ages</dc:title>
  <dc:creator>Stephanie Cooper</dc:creator>
  <cp:lastModifiedBy>Stephanie Cooper</cp:lastModifiedBy>
  <cp:revision>14</cp:revision>
  <cp:lastPrinted>2012-12-03T16:59:30Z</cp:lastPrinted>
  <dcterms:created xsi:type="dcterms:W3CDTF">2012-12-03T13:35:42Z</dcterms:created>
  <dcterms:modified xsi:type="dcterms:W3CDTF">2017-11-16T16:10:50Z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