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sldIdLst>
    <p:sldId id="256" r:id="rId5"/>
    <p:sldId id="257" r:id="rId6"/>
    <p:sldId id="258" r:id="rId7"/>
    <p:sldId id="272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2" d="100"/>
          <a:sy n="22" d="100"/>
        </p:scale>
        <p:origin x="5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8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568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88963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746147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85627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5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3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8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03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6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8/16/2019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2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8/16/2019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3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8/16/2019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3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57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8/16/2019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0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ulZTaK9u3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CLyqXrmUITY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353313"/>
            <a:ext cx="8915399" cy="2478024"/>
          </a:xfrm>
        </p:spPr>
        <p:txBody>
          <a:bodyPr/>
          <a:lstStyle/>
          <a:p>
            <a:pPr algn="ctr"/>
            <a:r>
              <a:rPr lang="en-US" dirty="0"/>
              <a:t>Planned Cities on the Indus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https://www.youtube.com/watch?v=zulZTaK9u3M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3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37744"/>
            <a:ext cx="8911687" cy="90525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Harappan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99032"/>
            <a:ext cx="8915400" cy="5458968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Harappa was partially built on mud-brick platforms to protect it from flooding</a:t>
            </a:r>
          </a:p>
          <a:p>
            <a:r>
              <a:rPr lang="en-US" sz="2800" dirty="0"/>
              <a:t>Surrounded by a thick brick wall about three and a half miles long’</a:t>
            </a:r>
          </a:p>
          <a:p>
            <a:r>
              <a:rPr lang="en-US" sz="2800" dirty="0"/>
              <a:t>Inside was a citadel that served as a temple and protection for the royal family</a:t>
            </a:r>
          </a:p>
          <a:p>
            <a:r>
              <a:rPr lang="en-US" sz="2800" dirty="0"/>
              <a:t>Streets laid out in a grid system</a:t>
            </a:r>
          </a:p>
          <a:p>
            <a:pPr lvl="1"/>
            <a:r>
              <a:rPr lang="en-US" sz="2000" dirty="0"/>
              <a:t>Some streets 30 feet wide</a:t>
            </a:r>
          </a:p>
          <a:p>
            <a:pPr lvl="1"/>
            <a:r>
              <a:rPr lang="en-US" sz="2000" dirty="0"/>
              <a:t> walls divided residential districts from each other</a:t>
            </a:r>
          </a:p>
          <a:p>
            <a:pPr lvl="1"/>
            <a:r>
              <a:rPr lang="en-US" sz="2000" dirty="0"/>
              <a:t>Houses varied in size – some may have been three stories high</a:t>
            </a:r>
          </a:p>
          <a:p>
            <a:pPr lvl="1"/>
            <a:r>
              <a:rPr lang="en-US" sz="2000" dirty="0"/>
              <a:t>Houses featured bathrooms where wastewater flowed out to the street and then to sewage  pits outside the city walls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9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336" y="494801"/>
            <a:ext cx="8911687" cy="912082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https://www.youtube.com/watch?v=CLyqXrmUITY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05749" y="1719072"/>
            <a:ext cx="9198863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17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Harappan Culture Spreads Throughout the Indus Valley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10512"/>
            <a:ext cx="8915400" cy="4882896"/>
          </a:xfrm>
        </p:spPr>
        <p:txBody>
          <a:bodyPr/>
          <a:lstStyle/>
          <a:p>
            <a:r>
              <a:rPr lang="en-US" sz="2800" dirty="0"/>
              <a:t>Language</a:t>
            </a:r>
          </a:p>
          <a:p>
            <a:pPr lvl="1"/>
            <a:r>
              <a:rPr lang="en-US" sz="2000" dirty="0"/>
              <a:t>Developed a written language</a:t>
            </a:r>
          </a:p>
          <a:p>
            <a:pPr lvl="1"/>
            <a:r>
              <a:rPr lang="en-US" sz="2000" dirty="0"/>
              <a:t>Has been impossible to decipher – no bilingual inscriptions have been found </a:t>
            </a:r>
            <a:r>
              <a:rPr lang="en-US" sz="2000" dirty="0">
                <a:sym typeface="Wingdings" panose="05000000000000000000" pitchFamily="2" charset="2"/>
              </a:rPr>
              <a:t></a:t>
            </a:r>
            <a:endParaRPr lang="en-US" sz="2000" dirty="0"/>
          </a:p>
          <a:p>
            <a:pPr lvl="1"/>
            <a:r>
              <a:rPr lang="en-US" sz="2000" dirty="0"/>
              <a:t>Found on stamps and seals made of carved stone used for trading pottery and tools</a:t>
            </a:r>
          </a:p>
          <a:p>
            <a:pPr lvl="1"/>
            <a:r>
              <a:rPr lang="en-US" sz="2000" dirty="0"/>
              <a:t>Contains about 400 symbols – </a:t>
            </a:r>
          </a:p>
          <a:p>
            <a:pPr marL="457200" lvl="1" indent="0">
              <a:buNone/>
            </a:pPr>
            <a:r>
              <a:rPr lang="en-US" sz="2000" dirty="0"/>
              <a:t>may contain symbols and </a:t>
            </a:r>
          </a:p>
          <a:p>
            <a:pPr marL="457200" lvl="1" indent="0">
              <a:buNone/>
            </a:pPr>
            <a:r>
              <a:rPr lang="en-US" sz="2000" dirty="0"/>
              <a:t>phonetic sounds</a:t>
            </a:r>
          </a:p>
        </p:txBody>
      </p:sp>
      <p:sp>
        <p:nvSpPr>
          <p:cNvPr id="4" name="AutoShape 2" descr="Image result for harappan langu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928" y="4096512"/>
            <a:ext cx="4270248" cy="24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62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3893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Harappan Culture Spreads Throughout the Indus Valley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36776"/>
            <a:ext cx="8915400" cy="5221224"/>
          </a:xfrm>
        </p:spPr>
        <p:txBody>
          <a:bodyPr>
            <a:normAutofit/>
          </a:bodyPr>
          <a:lstStyle/>
          <a:p>
            <a:r>
              <a:rPr lang="en-US" sz="3000" dirty="0"/>
              <a:t>Culture</a:t>
            </a:r>
          </a:p>
          <a:p>
            <a:pPr lvl="1"/>
            <a:r>
              <a:rPr lang="en-US" sz="2200" dirty="0"/>
              <a:t>Uniformity in religion and culture</a:t>
            </a:r>
          </a:p>
          <a:p>
            <a:pPr lvl="1"/>
            <a:r>
              <a:rPr lang="en-US" sz="2200" dirty="0"/>
              <a:t>Social divisions were not great as evidence in their housing</a:t>
            </a:r>
          </a:p>
          <a:p>
            <a:pPr lvl="1"/>
            <a:r>
              <a:rPr lang="en-US" sz="2200" dirty="0"/>
              <a:t>Clay and wooden toys suggest they could afford to produce nonessential goods</a:t>
            </a:r>
          </a:p>
          <a:p>
            <a:pPr lvl="1"/>
            <a:r>
              <a:rPr lang="en-US" sz="2200" dirty="0"/>
              <a:t>Few weapons of warfare have been found</a:t>
            </a:r>
          </a:p>
          <a:p>
            <a:r>
              <a:rPr lang="en-US" sz="2200" dirty="0"/>
              <a:t>Animals seemed to have been an important part of their culture</a:t>
            </a:r>
          </a:p>
          <a:p>
            <a:pPr lvl="1"/>
            <a:r>
              <a:rPr lang="en-US" sz="2000" dirty="0"/>
              <a:t>Seen on pottery, small statues, children’s toys and seals used to mark trade items</a:t>
            </a:r>
          </a:p>
          <a:p>
            <a:pPr lvl="1"/>
            <a:r>
              <a:rPr lang="en-US" sz="2000" dirty="0"/>
              <a:t>Some seals show beasts with parts of different animals – head of a man, an elephant trunk and tusks, and horns of a bull</a:t>
            </a:r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51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680" y="624110"/>
            <a:ext cx="9683495" cy="639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Harappan Culture Spreads Throughout the Indus Valley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804416"/>
            <a:ext cx="8915400" cy="4834128"/>
          </a:xfrm>
        </p:spPr>
        <p:txBody>
          <a:bodyPr>
            <a:normAutofit/>
          </a:bodyPr>
          <a:lstStyle/>
          <a:p>
            <a:r>
              <a:rPr lang="en-US" sz="3200" dirty="0"/>
              <a:t>Role of religion</a:t>
            </a:r>
          </a:p>
          <a:p>
            <a:pPr lvl="1"/>
            <a:r>
              <a:rPr lang="en-US" sz="2400" dirty="0"/>
              <a:t>Believed to have close ties to religion</a:t>
            </a:r>
          </a:p>
          <a:p>
            <a:pPr lvl="1"/>
            <a:r>
              <a:rPr lang="en-US" sz="2400" dirty="0"/>
              <a:t>May have been a theocracy</a:t>
            </a:r>
          </a:p>
          <a:p>
            <a:pPr lvl="1"/>
            <a:r>
              <a:rPr lang="en-US" sz="2400" dirty="0"/>
              <a:t>But no temples have been found</a:t>
            </a:r>
          </a:p>
          <a:p>
            <a:pPr lvl="1"/>
            <a:r>
              <a:rPr lang="en-US" sz="2400" dirty="0"/>
              <a:t>Artifacts show link to modern Hindu culture</a:t>
            </a:r>
          </a:p>
          <a:p>
            <a:pPr lvl="1"/>
            <a:r>
              <a:rPr lang="en-US" sz="2400" dirty="0"/>
              <a:t>Probably prayed for good harvests and safety from floods</a:t>
            </a:r>
          </a:p>
          <a:p>
            <a:pPr lvl="1"/>
            <a:r>
              <a:rPr lang="en-US" sz="2400" dirty="0"/>
              <a:t>Early representation of Shiva, a major Hindu god</a:t>
            </a:r>
          </a:p>
          <a:p>
            <a:pPr lvl="1"/>
            <a:r>
              <a:rPr lang="en-US" sz="2400" dirty="0"/>
              <a:t>Worship of the bull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00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Harappan Culture Spreads Throughout the Indus Valley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Trade		</a:t>
            </a:r>
          </a:p>
          <a:p>
            <a:pPr lvl="1"/>
            <a:r>
              <a:rPr lang="en-US" sz="2600" dirty="0"/>
              <a:t>Thriving trade on both water and land</a:t>
            </a:r>
          </a:p>
          <a:p>
            <a:pPr lvl="2"/>
            <a:r>
              <a:rPr lang="en-US" sz="2400" dirty="0"/>
              <a:t>Gold and silver from the north in Afghanistan</a:t>
            </a:r>
          </a:p>
          <a:p>
            <a:pPr lvl="2"/>
            <a:r>
              <a:rPr lang="en-US" sz="2400" dirty="0"/>
              <a:t>Semiprecious stones from Persia and the Deccan Plateau </a:t>
            </a:r>
          </a:p>
          <a:p>
            <a:pPr lvl="2"/>
            <a:r>
              <a:rPr lang="en-US" sz="2400" dirty="0"/>
              <a:t>Grew cotton which they traded</a:t>
            </a:r>
          </a:p>
          <a:p>
            <a:pPr lvl="2"/>
            <a:r>
              <a:rPr lang="en-US" sz="2400" dirty="0"/>
              <a:t>Traded with Mesopotamians and Sumer</a:t>
            </a:r>
          </a:p>
        </p:txBody>
      </p:sp>
    </p:spTree>
    <p:extLst>
      <p:ext uri="{BB962C8B-B14F-4D97-AF65-F5344CB8AC3E}">
        <p14:creationId xmlns:p14="http://schemas.microsoft.com/office/powerpoint/2010/main" val="646618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Indus Valley Culture 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72184"/>
            <a:ext cx="8915400" cy="512064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1750 BCE – the quality of building declined</a:t>
            </a:r>
          </a:p>
          <a:p>
            <a:r>
              <a:rPr lang="en-US" sz="2400" dirty="0"/>
              <a:t>Great cities fell into decay</a:t>
            </a:r>
          </a:p>
          <a:p>
            <a:r>
              <a:rPr lang="en-US" sz="2400" dirty="0"/>
              <a:t>A mystery until the 1970’s</a:t>
            </a:r>
          </a:p>
          <a:p>
            <a:pPr lvl="1"/>
            <a:r>
              <a:rPr lang="en-US" sz="2000" dirty="0"/>
              <a:t>Satellite images showed evidence of shifts in tectonic plates – probably caused earthquakes and floods which altered the course of the Indus </a:t>
            </a:r>
          </a:p>
          <a:p>
            <a:pPr lvl="1"/>
            <a:r>
              <a:rPr lang="en-US" sz="2000" dirty="0"/>
              <a:t>Some cities may have survived but others were destroyed</a:t>
            </a:r>
          </a:p>
          <a:p>
            <a:pPr lvl="1"/>
            <a:r>
              <a:rPr lang="en-US" sz="2000" dirty="0"/>
              <a:t>May have caused other rivers to dry up making trade impossible</a:t>
            </a:r>
          </a:p>
          <a:p>
            <a:pPr lvl="1"/>
            <a:r>
              <a:rPr lang="en-US" sz="2000" dirty="0"/>
              <a:t>May have prevented the production of large quantities of food</a:t>
            </a:r>
          </a:p>
          <a:p>
            <a:pPr lvl="1"/>
            <a:r>
              <a:rPr lang="en-US" sz="2000" dirty="0"/>
              <a:t>Soil may have been exhausted by overuse forcing many to leave</a:t>
            </a:r>
          </a:p>
          <a:p>
            <a:pPr lvl="1"/>
            <a:r>
              <a:rPr lang="en-US" sz="2000" dirty="0"/>
              <a:t>In addition, the Aryans from the north swept into the valley around 1500 BCE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0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Geography of the Indian Subcontinent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815840"/>
          </a:xfrm>
        </p:spPr>
        <p:txBody>
          <a:bodyPr>
            <a:normAutofit/>
          </a:bodyPr>
          <a:lstStyle/>
          <a:p>
            <a:r>
              <a:rPr lang="en-US" sz="2800" dirty="0"/>
              <a:t>The largest of the ancient civilizations</a:t>
            </a:r>
          </a:p>
          <a:p>
            <a:r>
              <a:rPr lang="en-US" sz="2800" dirty="0"/>
              <a:t>The landmass of India, Pakistan and Bangladesh often referred to as a subcontinent</a:t>
            </a:r>
          </a:p>
          <a:p>
            <a:pPr marL="742950" lvl="2" indent="-342900"/>
            <a:r>
              <a:rPr lang="en-US" sz="2300" dirty="0"/>
              <a:t>Separated from the rest of the Asian continent by mountains – Hindu Kush and Himalayan</a:t>
            </a:r>
          </a:p>
          <a:p>
            <a:r>
              <a:rPr lang="en-US" sz="2800" dirty="0"/>
              <a:t>Indus Valley protected from invasion by the world’s tallest mountains to the north and a large desert to the east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81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2938"/>
          </a:xfrm>
        </p:spPr>
        <p:txBody>
          <a:bodyPr/>
          <a:lstStyle/>
          <a:p>
            <a:pPr algn="ctr"/>
            <a:r>
              <a:rPr lang="en-US" dirty="0"/>
              <a:t>The Indian Subcontinent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655065"/>
            <a:ext cx="9043416" cy="520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0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Geography of the Indian Subcontinent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An enormous flat and fertile plain is formed by two rivers – the Indus and the Ganges – called the Indo-Gangetic Plain</a:t>
            </a:r>
          </a:p>
          <a:p>
            <a:r>
              <a:rPr lang="en-US" sz="3200" dirty="0"/>
              <a:t>Rivers carry not only water for irrigation but also silt which produces rich land for agriculture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8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Monsoons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64208"/>
            <a:ext cx="8915400" cy="4974336"/>
          </a:xfrm>
        </p:spPr>
        <p:txBody>
          <a:bodyPr>
            <a:normAutofit/>
          </a:bodyPr>
          <a:lstStyle/>
          <a:p>
            <a:r>
              <a:rPr lang="en-US" sz="3000" dirty="0"/>
              <a:t>Monsoons are seasonal winds that dominate India’s climate</a:t>
            </a:r>
          </a:p>
          <a:p>
            <a:r>
              <a:rPr lang="en-US" sz="3000" dirty="0"/>
              <a:t>October to February</a:t>
            </a:r>
          </a:p>
          <a:p>
            <a:pPr lvl="1"/>
            <a:r>
              <a:rPr lang="en-US" sz="2000" dirty="0"/>
              <a:t>winter monsoons from the northeast blow dry air westward across the country</a:t>
            </a:r>
          </a:p>
          <a:p>
            <a:r>
              <a:rPr lang="en-US" sz="2800" dirty="0"/>
              <a:t>June through October</a:t>
            </a:r>
          </a:p>
          <a:p>
            <a:pPr lvl="1"/>
            <a:r>
              <a:rPr lang="en-US" sz="2200" dirty="0"/>
              <a:t>Summer monsoons blow eastward from the southwest carrying moisture from the ocean in great rains clouds – flooding often occurs</a:t>
            </a:r>
          </a:p>
          <a:p>
            <a:pPr lvl="1"/>
            <a:r>
              <a:rPr lang="en-US" sz="2200" dirty="0"/>
              <a:t>No summer monsoons means drought and crop failures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91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46888"/>
            <a:ext cx="8911687" cy="841248"/>
          </a:xfrm>
        </p:spPr>
        <p:txBody>
          <a:bodyPr/>
          <a:lstStyle/>
          <a:p>
            <a:pPr algn="ctr"/>
            <a:r>
              <a:rPr lang="en-US" dirty="0"/>
              <a:t>Monsoons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0272" y="1024128"/>
            <a:ext cx="7936992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5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1498"/>
          </a:xfrm>
        </p:spPr>
        <p:txBody>
          <a:bodyPr/>
          <a:lstStyle/>
          <a:p>
            <a:pPr algn="ctr"/>
            <a:r>
              <a:rPr lang="en-US" dirty="0"/>
              <a:t>Environmental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9716" y="1905000"/>
            <a:ext cx="8915400" cy="3777622"/>
          </a:xfrm>
        </p:spPr>
        <p:txBody>
          <a:bodyPr/>
          <a:lstStyle/>
          <a:p>
            <a:r>
              <a:rPr lang="en-US" sz="2800" dirty="0"/>
              <a:t>Yearly floods brought deposits of rich soil but were unpredictable</a:t>
            </a:r>
          </a:p>
          <a:p>
            <a:r>
              <a:rPr lang="en-US" sz="2800" dirty="0"/>
              <a:t>Rivers sometimes changed course</a:t>
            </a:r>
          </a:p>
          <a:p>
            <a:r>
              <a:rPr lang="en-US" sz="2800" dirty="0"/>
              <a:t>Cycle of wet and dry seasons were unpredictable as well</a:t>
            </a:r>
          </a:p>
          <a:p>
            <a:pPr lvl="1"/>
            <a:r>
              <a:rPr lang="en-US" sz="2000" dirty="0"/>
              <a:t>Too little rain</a:t>
            </a:r>
            <a:r>
              <a:rPr lang="en-US" sz="1800" dirty="0"/>
              <a:t>			      </a:t>
            </a:r>
            <a:r>
              <a:rPr lang="en-US" sz="2000" dirty="0"/>
              <a:t>plants died and people starved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Too much rain 			  floods swept away villages</a:t>
            </a:r>
            <a:r>
              <a:rPr lang="en-US" sz="1800" dirty="0"/>
              <a:t>	</a:t>
            </a:r>
          </a:p>
        </p:txBody>
      </p:sp>
      <p:sp>
        <p:nvSpPr>
          <p:cNvPr id="4" name="Right Arrow 3"/>
          <p:cNvSpPr/>
          <p:nvPr/>
        </p:nvSpPr>
        <p:spPr>
          <a:xfrm>
            <a:off x="4573567" y="4442543"/>
            <a:ext cx="978408" cy="348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884" y="5274155"/>
            <a:ext cx="999831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81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828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Civilization Emerges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07008"/>
            <a:ext cx="8915400" cy="558698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We know much less about these civilizations than Mesopotamia and Egypt  </a:t>
            </a:r>
          </a:p>
          <a:p>
            <a:r>
              <a:rPr lang="en-US" sz="2800" dirty="0"/>
              <a:t>The Indus system of writing has not yet been deciphered so knowledge comes from archaeological digs</a:t>
            </a:r>
          </a:p>
          <a:p>
            <a:r>
              <a:rPr lang="en-US" sz="2800" dirty="0"/>
              <a:t>Earliest Arrivals ?</a:t>
            </a:r>
          </a:p>
          <a:p>
            <a:pPr lvl="1"/>
            <a:r>
              <a:rPr lang="en-US" sz="2000" dirty="0"/>
              <a:t>Uncertain – from Africa? From the North	</a:t>
            </a:r>
          </a:p>
          <a:p>
            <a:pPr lvl="1"/>
            <a:r>
              <a:rPr lang="en-US" sz="2000" dirty="0"/>
              <a:t>By 3200 BCE, people were farming along the Indus</a:t>
            </a:r>
          </a:p>
          <a:p>
            <a:r>
              <a:rPr lang="en-US" dirty="0"/>
              <a:t>Around 2500 BCE</a:t>
            </a:r>
          </a:p>
          <a:p>
            <a:pPr lvl="1"/>
            <a:r>
              <a:rPr lang="en-US" sz="2000" dirty="0"/>
              <a:t>Cities of bricks were being built – major cities were Harappa and Mohenjo-Daro</a:t>
            </a:r>
          </a:p>
          <a:p>
            <a:pPr lvl="1"/>
            <a:r>
              <a:rPr lang="en-US" sz="2000" dirty="0"/>
              <a:t>Strong levees kept water out of cities</a:t>
            </a:r>
          </a:p>
          <a:p>
            <a:pPr lvl="1"/>
            <a:r>
              <a:rPr lang="en-US" sz="2000" dirty="0"/>
              <a:t>Human-made islands were constructed to raise its numerous cities above possible floodwaters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20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749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53896"/>
            <a:ext cx="8915400" cy="5239512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Sophisticated city planning</a:t>
            </a:r>
          </a:p>
          <a:p>
            <a:pPr lvl="1"/>
            <a:r>
              <a:rPr lang="en-US" sz="2000" dirty="0"/>
              <a:t>Precise grid system</a:t>
            </a:r>
          </a:p>
          <a:p>
            <a:pPr lvl="1"/>
            <a:r>
              <a:rPr lang="en-US" sz="2000" dirty="0"/>
              <a:t>Fortified area called a citadel which contained the major buildings of the city</a:t>
            </a:r>
          </a:p>
          <a:p>
            <a:pPr lvl="1"/>
            <a:r>
              <a:rPr lang="en-US" sz="2000" dirty="0"/>
              <a:t>Buildings made of oven-baked bricks cut in standard sized</a:t>
            </a:r>
          </a:p>
          <a:p>
            <a:pPr lvl="1"/>
            <a:endParaRPr lang="en-US" dirty="0"/>
          </a:p>
          <a:p>
            <a:r>
              <a:rPr lang="en-US" sz="3200" dirty="0"/>
              <a:t>Sophisticated plumbing and sewage systems	</a:t>
            </a:r>
          </a:p>
          <a:p>
            <a:pPr lvl="1"/>
            <a:r>
              <a:rPr lang="en-US" sz="2000" dirty="0"/>
              <a:t>Many homes had flush toilets</a:t>
            </a:r>
          </a:p>
          <a:p>
            <a:pPr lvl="1"/>
            <a:r>
              <a:rPr lang="en-US" sz="2000" dirty="0"/>
              <a:t>Common sewer pipe that directed the waste to a common area</a:t>
            </a:r>
          </a:p>
          <a:p>
            <a:pPr lvl="1"/>
            <a:r>
              <a:rPr lang="en-US" sz="2000" dirty="0"/>
              <a:t>As good as any urban drainage systems built before the 19</a:t>
            </a:r>
            <a:r>
              <a:rPr lang="en-US" sz="2000" baseline="30000" dirty="0"/>
              <a:t>th</a:t>
            </a:r>
            <a:r>
              <a:rPr lang="en-US" sz="2000" dirty="0"/>
              <a:t> century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4744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7B88949DAEF041BC8B0D19D72FAB67" ma:contentTypeVersion="10" ma:contentTypeDescription="Create a new document." ma:contentTypeScope="" ma:versionID="78830199c2ead79414c8e2c2698ef4d4">
  <xsd:schema xmlns:xsd="http://www.w3.org/2001/XMLSchema" xmlns:xs="http://www.w3.org/2001/XMLSchema" xmlns:p="http://schemas.microsoft.com/office/2006/metadata/properties" xmlns:ns3="6fa510f8-3b94-4913-9f36-65f413d037c0" targetNamespace="http://schemas.microsoft.com/office/2006/metadata/properties" ma:root="true" ma:fieldsID="43a51f826b6973d44ec95aac476cb87b" ns3:_="">
    <xsd:import namespace="6fa510f8-3b94-4913-9f36-65f413d037c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a510f8-3b94-4913-9f36-65f413d03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1915D2-337C-4436-9073-6BCFAEEEAF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a510f8-3b94-4913-9f36-65f413d037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2BD8A2-0E9A-4B30-9CC5-07F439EBB8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53F7A5-7C4E-4B19-A2E2-3333E7761B02}">
  <ds:schemaRefs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6fa510f8-3b94-4913-9f36-65f413d037c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267</TotalTime>
  <Words>703</Words>
  <Application>Microsoft Office PowerPoint</Application>
  <PresentationFormat>Widescreen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Wisp</vt:lpstr>
      <vt:lpstr>Planned Cities on the Indus</vt:lpstr>
      <vt:lpstr>The Geography of the Indian Subcontinent</vt:lpstr>
      <vt:lpstr>The Indian Subcontinent</vt:lpstr>
      <vt:lpstr>The Geography of the Indian Subcontinent</vt:lpstr>
      <vt:lpstr>Monsoons</vt:lpstr>
      <vt:lpstr>Monsoons</vt:lpstr>
      <vt:lpstr>Environmental Challenges</vt:lpstr>
      <vt:lpstr>Civilization Emerges</vt:lpstr>
      <vt:lpstr>Achievements</vt:lpstr>
      <vt:lpstr>Harappan Planning</vt:lpstr>
      <vt:lpstr>https://www.youtube.com/watch?v=CLyqXrmUITY </vt:lpstr>
      <vt:lpstr>Harappan Culture Spreads Throughout the Indus Valley</vt:lpstr>
      <vt:lpstr>Harappan Culture Spreads Throughout the Indus Valley</vt:lpstr>
      <vt:lpstr>PowerPoint Presentation</vt:lpstr>
      <vt:lpstr>Harappan Culture Spreads Throughout the Indus Valley</vt:lpstr>
      <vt:lpstr>Harappan Culture Spreads Throughout the Indus Valley</vt:lpstr>
      <vt:lpstr>Indus Valley Culture Ends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Planned Cities on the Indus</dc:title>
  <dc:creator>Stephanie Cooper</dc:creator>
  <cp:lastModifiedBy>Stephanie Cooper</cp:lastModifiedBy>
  <cp:revision>19</cp:revision>
  <dcterms:created xsi:type="dcterms:W3CDTF">2015-08-23T20:15:06Z</dcterms:created>
  <dcterms:modified xsi:type="dcterms:W3CDTF">2019-08-16T14:36:44Z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0x0101008E7B88949DAEF041BC8B0D19D72FAB67</vt:lpwstr>
  </property>
</Properties>
</file>