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2"/>
  </p:notesMasterIdLst>
  <p:sldIdLst>
    <p:sldId id="298" r:id="rId2"/>
    <p:sldId id="258" r:id="rId3"/>
    <p:sldId id="299" r:id="rId4"/>
    <p:sldId id="300" r:id="rId5"/>
    <p:sldId id="301" r:id="rId6"/>
    <p:sldId id="302" r:id="rId7"/>
    <p:sldId id="303" r:id="rId8"/>
    <p:sldId id="265" r:id="rId9"/>
    <p:sldId id="259" r:id="rId10"/>
    <p:sldId id="333" r:id="rId11"/>
    <p:sldId id="304" r:id="rId12"/>
    <p:sldId id="334" r:id="rId13"/>
    <p:sldId id="305" r:id="rId14"/>
    <p:sldId id="335" r:id="rId15"/>
    <p:sldId id="306" r:id="rId16"/>
    <p:sldId id="336" r:id="rId17"/>
    <p:sldId id="307" r:id="rId18"/>
    <p:sldId id="337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13" r:id="rId58"/>
    <p:sldId id="297" r:id="rId59"/>
    <p:sldId id="296" r:id="rId60"/>
    <p:sldId id="363" r:id="rId61"/>
  </p:sldIdLst>
  <p:sldSz cx="12192000" cy="6858000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Impact" panose="020B0806030902050204" pitchFamily="34" charset="0"/>
      <p:regular r:id="rId67"/>
    </p:embeddedFont>
    <p:embeddedFont>
      <p:font typeface="Korinna" panose="020B0604020202020204"/>
      <p:regular r:id="rId68"/>
      <p:bold r:id="rId6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CE9"/>
    <a:srgbClr val="000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80" autoAdjust="0"/>
  </p:normalViewPr>
  <p:slideViewPr>
    <p:cSldViewPr>
      <p:cViewPr varScale="1">
        <p:scale>
          <a:sx n="67" d="100"/>
          <a:sy n="67" d="100"/>
        </p:scale>
        <p:origin x="6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-5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948444-4F30-468D-8CF4-11079A55DC94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ED6562-9072-40DA-B7AA-8CF1ED8AA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A8ECB66-A29E-49C7-8346-396B6B1EB58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30F0-2769-4E1C-8F45-DC145443980D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E634-735E-49F8-AEE9-601EF8DC2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58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C4AF-0CEF-4C30-A25E-E7983E8C52D3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2B1E-718B-49A2-B628-FBFAA3F49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23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7EDE-B5EF-4537-A024-B6C339F5BF95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E6BE-0921-4C5F-BA11-88939D4A1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6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76A6-8315-46A9-B04C-9D6C581FAEE2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95472-A89B-4352-B7EC-7D74A46A4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68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F179-A35D-4C99-8CA1-30CFDB77859D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13DA-EE3C-4668-AF52-3382348F5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71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A2EA-AB23-4903-B3BF-2ED16C3AD94C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77D5-F72A-4409-9544-46C2A9D60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3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3B74-DC3A-44BE-8056-A5DA8FC608F2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C62A-3422-4834-A4E0-726A47F3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227E-F200-4823-888C-59259FBD9E31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9DE5-DC5D-4C3C-8249-BAB5F5357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55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7AFF-19F3-40EE-A5FB-AC8C1B2ADA25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A7DC-74EC-4CAA-843E-0ED69186E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83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183D-5931-4BF4-B87C-F4C53C281D8C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89F3-FFFA-41E4-A075-76CD2A9B7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79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F793-129B-49C9-AF4D-D8B997DB0B84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9025-80FB-46B2-B2DF-86017318E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95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0D7D5-5826-4297-BFA5-1FC264484CE9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5B8F6-54DD-4D45-8762-B09A35C08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23.xml"/><Relationship Id="rId18" Type="http://schemas.openxmlformats.org/officeDocument/2006/relationships/slide" Target="slide55.xml"/><Relationship Id="rId26" Type="http://schemas.openxmlformats.org/officeDocument/2006/relationships/slide" Target="slide58.xml"/><Relationship Id="rId3" Type="http://schemas.openxmlformats.org/officeDocument/2006/relationships/slide" Target="slide11.xml"/><Relationship Id="rId21" Type="http://schemas.openxmlformats.org/officeDocument/2006/relationships/slide" Target="slide29.xml"/><Relationship Id="rId7" Type="http://schemas.openxmlformats.org/officeDocument/2006/relationships/slide" Target="slide57.xml"/><Relationship Id="rId12" Type="http://schemas.openxmlformats.org/officeDocument/2006/relationships/slide" Target="slide35.xml"/><Relationship Id="rId17" Type="http://schemas.openxmlformats.org/officeDocument/2006/relationships/slide" Target="slide43.xml"/><Relationship Id="rId25" Type="http://schemas.openxmlformats.org/officeDocument/2006/relationships/slide" Target="slide49.xml"/><Relationship Id="rId2" Type="http://schemas.openxmlformats.org/officeDocument/2006/relationships/notesSlide" Target="../notesSlides/notesSlide1.xml"/><Relationship Id="rId16" Type="http://schemas.openxmlformats.org/officeDocument/2006/relationships/slide" Target="slide21.xml"/><Relationship Id="rId20" Type="http://schemas.openxmlformats.org/officeDocument/2006/relationships/slide" Target="slide19.xml"/><Relationship Id="rId29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5.xml"/><Relationship Id="rId24" Type="http://schemas.openxmlformats.org/officeDocument/2006/relationships/slide" Target="slide41.xml"/><Relationship Id="rId5" Type="http://schemas.openxmlformats.org/officeDocument/2006/relationships/slide" Target="slide15.xml"/><Relationship Id="rId15" Type="http://schemas.openxmlformats.org/officeDocument/2006/relationships/slide" Target="slide33.xml"/><Relationship Id="rId23" Type="http://schemas.openxmlformats.org/officeDocument/2006/relationships/slide" Target="slide39.xml"/><Relationship Id="rId28" Type="http://schemas.openxmlformats.org/officeDocument/2006/relationships/slide" Target="slide51.xml"/><Relationship Id="rId10" Type="http://schemas.openxmlformats.org/officeDocument/2006/relationships/slide" Target="slide27.xml"/><Relationship Id="rId19" Type="http://schemas.openxmlformats.org/officeDocument/2006/relationships/slide" Target="slide9.xml"/><Relationship Id="rId4" Type="http://schemas.openxmlformats.org/officeDocument/2006/relationships/slide" Target="slide13.xml"/><Relationship Id="rId9" Type="http://schemas.openxmlformats.org/officeDocument/2006/relationships/slide" Target="slide37.xml"/><Relationship Id="rId14" Type="http://schemas.openxmlformats.org/officeDocument/2006/relationships/slide" Target="slide45.xml"/><Relationship Id="rId22" Type="http://schemas.openxmlformats.org/officeDocument/2006/relationships/slide" Target="slide31.xml"/><Relationship Id="rId27" Type="http://schemas.openxmlformats.org/officeDocument/2006/relationships/slide" Target="slide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6" name="Picture 2" descr="http://cenblog.org/iyc-2011/files/2011/06/JE2010_HeroHR_RGB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567"/>
            <a:ext cx="12192000" cy="836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Who is Montesquieu?</a:t>
            </a:r>
          </a:p>
        </p:txBody>
      </p:sp>
    </p:spTree>
    <p:extLst>
      <p:ext uri="{BB962C8B-B14F-4D97-AF65-F5344CB8AC3E}">
        <p14:creationId xmlns:p14="http://schemas.microsoft.com/office/powerpoint/2010/main" val="1261614366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Englishman who proposed that power comes from the consent of the people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409958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 is John Locke?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570041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He believed the best form of gov’t was direct democracy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1248522"/>
      </p:ext>
    </p:extLst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28575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 is Rousseau?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2318699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He spoke out for freedom of speech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1767555"/>
      </p:ext>
    </p:extLst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1905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 is Voltaire?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8070363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-15240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He believed that all people are born free and equal with rights to life, liberty and property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3453009"/>
      </p:ext>
    </p:extLst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 is Locke?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4919001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CATEGORY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$100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7844389"/>
      </p:ext>
    </p:extLst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Enlightenment Philosophers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E1E63-D9BA-42DA-B9CD-3113F7227B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CATEGORY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$100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141886175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traditional authority prior to the Enlightenment and Scientific Revolution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327526"/>
      </p:ext>
    </p:extLst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was the Church?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9840336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He believed that man was basically wicked and selfish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1018459"/>
      </p:ext>
    </p:extLst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 is Hobbes?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51498885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-30480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These movements both encouraged new ideas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172999"/>
      </p:ext>
    </p:extLst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are the Enlightenment and the Scientific Revolution?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5104913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way of thinking about the natural world based on observation and questioning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0090828"/>
      </p:ext>
    </p:extLst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1905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Scientific Revolution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5784892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He explained the Law of Gravity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2447978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Enlightenment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A65F1-3F8E-45E8-9CAD-2F12902632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Who is Sir Isaac Newton?</a:t>
            </a:r>
          </a:p>
        </p:txBody>
      </p:sp>
    </p:spTree>
    <p:extLst>
      <p:ext uri="{BB962C8B-B14F-4D97-AF65-F5344CB8AC3E}">
        <p14:creationId xmlns:p14="http://schemas.microsoft.com/office/powerpoint/2010/main" val="3878918347"/>
      </p:ext>
    </p:extLst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He proved that the planets revolve around the sun in elliptical orbits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07478711"/>
      </p:ext>
    </p:extLst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 is Kepler?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5846528"/>
      </p:ext>
    </p:extLst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He wrote Starry Messenger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8161875"/>
      </p:ext>
    </p:extLst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1905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 is Galileo?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9225941"/>
      </p:ext>
    </p:extLst>
  </p:cSld>
  <p:clrMapOvr>
    <a:masterClrMapping/>
  </p:clrMapOvr>
  <p:transition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He described the universe as a clock and God as the clockmaker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4672635"/>
      </p:ext>
    </p:extLst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 is Newton?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6456940"/>
      </p:ext>
    </p:extLst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He was forced to face the Inquisition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87257785"/>
      </p:ext>
    </p:extLst>
  </p:cSld>
  <p:clrMapOvr>
    <a:masterClrMapping/>
  </p:clrMapOvr>
  <p:transition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 is Galileo?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2159437"/>
      </p:ext>
    </p:extLst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An enlightened thinker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22580441"/>
      </p:ext>
    </p:ext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Scientists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85A54-2F5D-4F52-BCA7-25D491AFD9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a philosopher?</a:t>
            </a:r>
          </a:p>
        </p:txBody>
      </p:sp>
    </p:spTree>
    <p:extLst>
      <p:ext uri="{BB962C8B-B14F-4D97-AF65-F5344CB8AC3E}">
        <p14:creationId xmlns:p14="http://schemas.microsoft.com/office/powerpoint/2010/main" val="2479028660"/>
      </p:ext>
    </p:extLst>
  </p:cSld>
  <p:clrMapOvr>
    <a:masterClrMapping/>
  </p:clrMapOvr>
  <p:transition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He was placed under house arrest for remainder of his life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434656"/>
      </p:ext>
    </p:extLst>
  </p:cSld>
  <p:clrMapOvr>
    <a:masterClrMapping/>
  </p:clrMapOvr>
  <p:transition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 is Galileo?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560979"/>
      </p:ext>
    </p:extLst>
  </p:cSld>
  <p:clrMapOvr>
    <a:masterClrMapping/>
  </p:clrMapOvr>
  <p:transition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 logical procedure for gathering and testing ideas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2983769"/>
      </p:ext>
    </p:extLst>
  </p:cSld>
  <p:clrMapOvr>
    <a:masterClrMapping/>
  </p:clrMapOvr>
  <p:transition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Scientific Method?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05444363"/>
      </p:ext>
    </p:extLst>
  </p:cSld>
  <p:clrMapOvr>
    <a:masterClrMapping/>
  </p:clrMapOvr>
  <p:transition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institution was challenged by Copernicus, Kepler, Galileo and Newton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4289081"/>
      </p:ext>
    </p:extLst>
  </p:cSld>
  <p:clrMapOvr>
    <a:masterClrMapping/>
  </p:clrMapOvr>
  <p:transition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Church?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3056974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She fought for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womens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’ rights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363857"/>
      </p:ext>
    </p:extLst>
  </p:cSld>
  <p:clrMapOvr>
    <a:masterClrMapping/>
  </p:clrMapOvr>
  <p:transition>
    <p:circl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Who is Mary Wollstonecraft?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40160222"/>
      </p:ext>
    </p:extLst>
  </p:cSld>
  <p:clrMapOvr>
    <a:masterClrMapping/>
  </p:clrMapOvr>
  <p:transition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new intellectual movement that stressed reason and thought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6089731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Scientific Revolution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D01AC-88BD-4C45-AF59-DCF86856C0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The Enlightenment?</a:t>
            </a:r>
          </a:p>
        </p:txBody>
      </p:sp>
    </p:spTree>
    <p:extLst>
      <p:ext uri="{BB962C8B-B14F-4D97-AF65-F5344CB8AC3E}">
        <p14:creationId xmlns:p14="http://schemas.microsoft.com/office/powerpoint/2010/main" val="1391142217"/>
      </p:ext>
    </p:extLst>
  </p:cSld>
  <p:clrMapOvr>
    <a:masterClrMapping/>
  </p:clrMapOvr>
  <p:transition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willingness of people to hand over their rights to a ruler in exchange for law and order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11669179"/>
      </p:ext>
    </p:extLst>
  </p:cSld>
  <p:clrMapOvr>
    <a:masterClrMapping/>
  </p:clrMapOvr>
  <p:transition>
    <p:circl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Social Contract?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3691121"/>
      </p:ext>
    </p:extLst>
  </p:cSld>
  <p:clrMapOvr>
    <a:masterClrMapping/>
  </p:clrMapOvr>
  <p:transition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Copernicus’s sun-centered theory of the universe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9345688"/>
      </p:ext>
    </p:extLst>
  </p:cSld>
  <p:clrMapOvr>
    <a:masterClrMapping/>
  </p:clrMapOvr>
  <p:transition>
    <p:circl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Heliocentric Theory?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6344191"/>
      </p:ext>
    </p:extLst>
  </p:cSld>
  <p:clrMapOvr>
    <a:masterClrMapping/>
  </p:clrMapOvr>
  <p:transition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Geocentric Theory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5971311"/>
      </p:ext>
    </p:extLst>
  </p:cSld>
  <p:clrMapOvr>
    <a:masterClrMapping/>
  </p:clrMapOvr>
  <p:transition>
    <p:circl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theory that states the Earth is the center of the universe?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5908288"/>
      </p:ext>
    </p:extLst>
  </p:cSld>
  <p:clrMapOvr>
    <a:masterClrMapping/>
  </p:clrMapOvr>
  <p:transition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CATEGORY 5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$500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ANSWER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2372515"/>
      </p:ext>
    </p:extLst>
  </p:cSld>
  <p:clrMapOvr>
    <a:masterClrMapping/>
  </p:clrMapOvr>
  <p:transition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6" name="Picture 2" descr="https://i.ytimg.com/vi/2QS6G8ifPJ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2119"/>
            <a:ext cx="11506200" cy="5973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Renaissance?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9220200" y="6096000"/>
            <a:ext cx="1447800" cy="762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Enlightenment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B1598-FC82-4067-9127-A960226C4E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2119"/>
            <a:ext cx="11125200" cy="5973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era inspired the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Englightenment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668000" y="5943600"/>
            <a:ext cx="1524000" cy="9144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2734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Scientific Revolution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EE400-E502-4949-814B-007487429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1111" y="225442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1112" y="340677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1111" y="455850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1112" y="5710238"/>
            <a:ext cx="2022476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8140457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6108188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4075912" y="5710238"/>
            <a:ext cx="2020089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2046278" y="5710238"/>
            <a:ext cx="2020110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8" name="Rectangle 37">
            <a:hlinkClick r:id="rId11" action="ppaction://hlinksldjump"/>
          </p:cNvPr>
          <p:cNvSpPr/>
          <p:nvPr/>
        </p:nvSpPr>
        <p:spPr>
          <a:xfrm>
            <a:off x="2045565" y="455850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39" name="Rectangle 38">
            <a:hlinkClick r:id="rId12" action="ppaction://hlinksldjump"/>
          </p:cNvPr>
          <p:cNvSpPr/>
          <p:nvPr/>
        </p:nvSpPr>
        <p:spPr>
          <a:xfrm>
            <a:off x="4073627" y="4557062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0" name="Rectangle 39">
            <a:hlinkClick r:id="rId13" action="ppaction://hlinksldjump"/>
          </p:cNvPr>
          <p:cNvSpPr/>
          <p:nvPr/>
        </p:nvSpPr>
        <p:spPr>
          <a:xfrm>
            <a:off x="2045564" y="340895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1" name="Rectangle 40">
            <a:hlinkClick r:id="rId14" action="ppaction://hlinksldjump"/>
          </p:cNvPr>
          <p:cNvSpPr/>
          <p:nvPr/>
        </p:nvSpPr>
        <p:spPr>
          <a:xfrm>
            <a:off x="6109738" y="455274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2" name="Rectangle 41">
            <a:hlinkClick r:id="rId15" action="ppaction://hlinksldjump"/>
          </p:cNvPr>
          <p:cNvSpPr/>
          <p:nvPr/>
        </p:nvSpPr>
        <p:spPr>
          <a:xfrm>
            <a:off x="4073627" y="340564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3" name="Rectangle 42">
            <a:hlinkClick r:id="rId16" action="ppaction://hlinksldjump"/>
          </p:cNvPr>
          <p:cNvSpPr/>
          <p:nvPr/>
        </p:nvSpPr>
        <p:spPr>
          <a:xfrm>
            <a:off x="2045160" y="2254824"/>
            <a:ext cx="2020824" cy="1147763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44" name="Rectangle 43">
            <a:hlinkClick r:id="rId17" action="ppaction://hlinksldjump"/>
          </p:cNvPr>
          <p:cNvSpPr/>
          <p:nvPr/>
        </p:nvSpPr>
        <p:spPr>
          <a:xfrm>
            <a:off x="6109737" y="340319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5" name="Rectangle 44">
            <a:hlinkClick r:id="rId18" action="ppaction://hlinksldjump"/>
          </p:cNvPr>
          <p:cNvSpPr/>
          <p:nvPr/>
        </p:nvSpPr>
        <p:spPr>
          <a:xfrm>
            <a:off x="8140457" y="4557062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6" name="Rectangle 45">
            <a:hlinkClick r:id="" action="ppaction://noaction"/>
          </p:cNvPr>
          <p:cNvSpPr/>
          <p:nvPr/>
        </p:nvSpPr>
        <p:spPr>
          <a:xfrm>
            <a:off x="10171176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47" name="Rectangle 46">
            <a:hlinkClick r:id="" action="ppaction://noaction"/>
          </p:cNvPr>
          <p:cNvSpPr/>
          <p:nvPr/>
        </p:nvSpPr>
        <p:spPr>
          <a:xfrm>
            <a:off x="10171176" y="455274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8" name="Rectangle 47">
            <a:hlinkClick r:id="rId19" action="ppaction://hlinksldjump"/>
          </p:cNvPr>
          <p:cNvSpPr/>
          <p:nvPr/>
        </p:nvSpPr>
        <p:spPr>
          <a:xfrm>
            <a:off x="11111" y="111005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111" y="-42189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Enlightenment Philosophers</a:t>
            </a:r>
          </a:p>
        </p:txBody>
      </p:sp>
      <p:sp>
        <p:nvSpPr>
          <p:cNvPr id="51" name="Rectangle 50">
            <a:hlinkClick r:id="rId20" action="ppaction://hlinksldjump"/>
          </p:cNvPr>
          <p:cNvSpPr/>
          <p:nvPr/>
        </p:nvSpPr>
        <p:spPr>
          <a:xfrm>
            <a:off x="2045564" y="111116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2" name="Rectangle 51">
            <a:hlinkClick r:id="rId21" action="ppaction://hlinksldjump"/>
          </p:cNvPr>
          <p:cNvSpPr/>
          <p:nvPr/>
        </p:nvSpPr>
        <p:spPr>
          <a:xfrm>
            <a:off x="4073627" y="110738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73627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Scientists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045564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Enlightenment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55" name="Rectangle 54">
            <a:hlinkClick r:id="rId22" action="ppaction://hlinksldjump"/>
          </p:cNvPr>
          <p:cNvSpPr/>
          <p:nvPr/>
        </p:nvSpPr>
        <p:spPr>
          <a:xfrm>
            <a:off x="4074341" y="225318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56" name="Rectangle 55">
            <a:hlinkClick r:id="rId23" action="ppaction://hlinksldjump"/>
          </p:cNvPr>
          <p:cNvSpPr/>
          <p:nvPr/>
        </p:nvSpPr>
        <p:spPr>
          <a:xfrm>
            <a:off x="6107227" y="111319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7" name="Rectangle 56">
            <a:hlinkClick r:id="rId24" action="ppaction://hlinksldjump"/>
          </p:cNvPr>
          <p:cNvSpPr/>
          <p:nvPr/>
        </p:nvSpPr>
        <p:spPr>
          <a:xfrm>
            <a:off x="6107227" y="2252634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58" name="Rectangle 57">
            <a:hlinkClick r:id="rId25" action="ppaction://hlinksldjump"/>
          </p:cNvPr>
          <p:cNvSpPr/>
          <p:nvPr/>
        </p:nvSpPr>
        <p:spPr>
          <a:xfrm>
            <a:off x="8142467" y="111257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141084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Potpourri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107227" y="-42609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Scientific Revolution</a:t>
            </a:r>
          </a:p>
        </p:txBody>
      </p:sp>
      <p:sp>
        <p:nvSpPr>
          <p:cNvPr id="61" name="Rectangle 60">
            <a:hlinkClick r:id="rId26" action="ppaction://hlinksldjump"/>
          </p:cNvPr>
          <p:cNvSpPr/>
          <p:nvPr/>
        </p:nvSpPr>
        <p:spPr>
          <a:xfrm>
            <a:off x="10171176" y="-4264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62" name="Rectangle 61">
            <a:hlinkClick r:id="rId27" action="ppaction://hlinksldjump"/>
          </p:cNvPr>
          <p:cNvSpPr/>
          <p:nvPr/>
        </p:nvSpPr>
        <p:spPr>
          <a:xfrm>
            <a:off x="10171176" y="111257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63" name="Rectangle 62">
            <a:hlinkClick r:id="rId28" action="ppaction://hlinksldjump"/>
          </p:cNvPr>
          <p:cNvSpPr/>
          <p:nvPr/>
        </p:nvSpPr>
        <p:spPr>
          <a:xfrm>
            <a:off x="8141084" y="225446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64" name="Rectangle 63">
            <a:hlinkClick r:id="rId29" action="ppaction://hlinksldjump"/>
          </p:cNvPr>
          <p:cNvSpPr/>
          <p:nvPr/>
        </p:nvSpPr>
        <p:spPr>
          <a:xfrm>
            <a:off x="8142467" y="340600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4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65" name="Rectangle 64">
            <a:hlinkClick r:id="" action="ppaction://noaction"/>
          </p:cNvPr>
          <p:cNvSpPr/>
          <p:nvPr/>
        </p:nvSpPr>
        <p:spPr>
          <a:xfrm>
            <a:off x="10171176" y="340319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66" name="Rectangle 65">
            <a:hlinkClick r:id="" action="ppaction://noaction"/>
          </p:cNvPr>
          <p:cNvSpPr/>
          <p:nvPr/>
        </p:nvSpPr>
        <p:spPr>
          <a:xfrm>
            <a:off x="10171176" y="2252844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4796" y="5704892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-4796" y="4552748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26873" y="3403195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-4796" y="2262202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0" y="1113191"/>
            <a:ext cx="12268200" cy="0"/>
          </a:xfrm>
          <a:prstGeom prst="line">
            <a:avLst/>
          </a:prstGeom>
          <a:ln w="825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7520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134223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2180094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161281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72128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-6625" y="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41126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Korinna" panose="020B0604020202020204"/>
              </a:rPr>
              <a:t>He believed in the separation of powers</a:t>
            </a:r>
          </a:p>
        </p:txBody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4193</TotalTime>
  <Words>427</Words>
  <Application>Microsoft Office PowerPoint</Application>
  <PresentationFormat>Widescreen</PresentationFormat>
  <Paragraphs>96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Impact</vt:lpstr>
      <vt:lpstr>Korinna</vt:lpstr>
      <vt:lpstr>Office Theme</vt:lpstr>
      <vt:lpstr>PowerPoint Presentation</vt:lpstr>
      <vt:lpstr>Enlightenment Philosophers</vt:lpstr>
      <vt:lpstr>Enlightenment</vt:lpstr>
      <vt:lpstr>Scientists</vt:lpstr>
      <vt:lpstr>Scientific Revolution</vt:lpstr>
      <vt:lpstr>Enlightenment</vt:lpstr>
      <vt:lpstr>Scientific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Renaissance?</vt:lpstr>
      <vt:lpstr>This era inspired the Englightenment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</dc:creator>
  <cp:lastModifiedBy>Stephanie Cooper</cp:lastModifiedBy>
  <cp:revision>102</cp:revision>
  <dcterms:created xsi:type="dcterms:W3CDTF">2013-04-12T01:53:39Z</dcterms:created>
  <dcterms:modified xsi:type="dcterms:W3CDTF">2020-02-25T16:40:54Z</dcterms:modified>
</cp:coreProperties>
</file>