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3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6538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66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52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9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04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2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3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3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8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3EBB-591C-4E1A-893F-FF402815E58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4D47B3-E651-45FD-A12E-6784FDCE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7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30936"/>
            <a:ext cx="7766936" cy="2276856"/>
          </a:xfrm>
        </p:spPr>
        <p:txBody>
          <a:bodyPr/>
          <a:lstStyle/>
          <a:p>
            <a:pPr algn="ctr"/>
            <a:r>
              <a:rPr lang="en-US" dirty="0" smtClean="0"/>
              <a:t>Hinduism and India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320" y="3182112"/>
            <a:ext cx="3236976" cy="339242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3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5217"/>
            <a:ext cx="8596668" cy="5532783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The Brahmins:</a:t>
            </a:r>
            <a:r>
              <a:rPr lang="en-US" sz="2400" dirty="0"/>
              <a:t> </a:t>
            </a:r>
            <a:r>
              <a:rPr lang="en-US" sz="2400" dirty="0" smtClean="0"/>
              <a:t>scholars</a:t>
            </a:r>
            <a:r>
              <a:rPr lang="en-US" sz="2400" dirty="0"/>
              <a:t>, priests, teachers, judges, and </a:t>
            </a:r>
            <a:r>
              <a:rPr lang="en-US" sz="2400" dirty="0" smtClean="0"/>
              <a:t>landowners; lived </a:t>
            </a:r>
            <a:r>
              <a:rPr lang="en-US" sz="2400" dirty="0"/>
              <a:t>in temples, removed from society. </a:t>
            </a:r>
            <a:endParaRPr lang="en-US" sz="2400" dirty="0" smtClean="0"/>
          </a:p>
          <a:p>
            <a:r>
              <a:rPr lang="en-US" sz="2400" u="sng" dirty="0" smtClean="0"/>
              <a:t>The Kshatriya: </a:t>
            </a:r>
            <a:r>
              <a:rPr lang="en-US" sz="2400" dirty="0" smtClean="0"/>
              <a:t>the warriors; rulers </a:t>
            </a:r>
            <a:r>
              <a:rPr lang="en-US" sz="2400" dirty="0"/>
              <a:t>of towns and </a:t>
            </a:r>
            <a:r>
              <a:rPr lang="en-US" sz="2400" dirty="0" smtClean="0"/>
              <a:t>cities; any </a:t>
            </a:r>
            <a:r>
              <a:rPr lang="en-US" sz="2400" dirty="0"/>
              <a:t>decision they made, however, could be </a:t>
            </a:r>
            <a:r>
              <a:rPr lang="en-US" sz="2400" dirty="0" smtClean="0"/>
              <a:t>overruled </a:t>
            </a:r>
            <a:r>
              <a:rPr lang="en-US" sz="2400" dirty="0"/>
              <a:t>by a member of the </a:t>
            </a:r>
            <a:r>
              <a:rPr lang="en-US" sz="2400" dirty="0" smtClean="0"/>
              <a:t>Brahmin</a:t>
            </a:r>
            <a:endParaRPr lang="en-US" sz="2400" dirty="0"/>
          </a:p>
          <a:p>
            <a:r>
              <a:rPr lang="en-US" sz="2400" u="sng" dirty="0"/>
              <a:t>The </a:t>
            </a:r>
            <a:r>
              <a:rPr lang="en-US" sz="2400" u="sng" dirty="0" err="1"/>
              <a:t>Vaishyas</a:t>
            </a:r>
            <a:r>
              <a:rPr lang="en-US" sz="2400" u="sng" dirty="0"/>
              <a:t>:</a:t>
            </a:r>
            <a:r>
              <a:rPr lang="en-US" sz="2400" dirty="0"/>
              <a:t> </a:t>
            </a:r>
            <a:r>
              <a:rPr lang="en-US" sz="2400" dirty="0" smtClean="0"/>
              <a:t>skilled </a:t>
            </a:r>
            <a:r>
              <a:rPr lang="en-US" sz="2400" dirty="0"/>
              <a:t>farmers, merchants, and </a:t>
            </a:r>
            <a:r>
              <a:rPr lang="en-US" sz="2400" dirty="0" smtClean="0"/>
              <a:t>craftsmen; could </a:t>
            </a:r>
            <a:r>
              <a:rPr lang="en-US" sz="2400" dirty="0"/>
              <a:t>hold office in village government. They might live in very nice houses. Even though they were three down on the social scale, they still had good clothes and ample food. </a:t>
            </a:r>
            <a:r>
              <a:rPr lang="en-US" sz="2400" dirty="0" smtClean="0"/>
              <a:t>not the </a:t>
            </a:r>
            <a:r>
              <a:rPr lang="en-US" sz="2400" dirty="0"/>
              <a:t>top leaders, but </a:t>
            </a:r>
            <a:r>
              <a:rPr lang="en-US" sz="2400" dirty="0" smtClean="0"/>
              <a:t>were  </a:t>
            </a:r>
            <a:r>
              <a:rPr lang="en-US" sz="2400" dirty="0"/>
              <a:t>a respected part of society.</a:t>
            </a:r>
          </a:p>
          <a:p>
            <a:r>
              <a:rPr lang="en-US" sz="2400" u="sng" dirty="0" smtClean="0"/>
              <a:t>The </a:t>
            </a:r>
            <a:r>
              <a:rPr lang="en-US" sz="2400" u="sng" dirty="0"/>
              <a:t>Sudras: </a:t>
            </a:r>
            <a:r>
              <a:rPr lang="en-US" sz="2400" dirty="0" smtClean="0"/>
              <a:t>the </a:t>
            </a:r>
            <a:r>
              <a:rPr lang="en-US" sz="2400" dirty="0"/>
              <a:t>unskilled </a:t>
            </a:r>
            <a:r>
              <a:rPr lang="en-US" sz="2400" dirty="0" smtClean="0"/>
              <a:t>workers; might </a:t>
            </a:r>
            <a:r>
              <a:rPr lang="en-US" sz="2400" dirty="0"/>
              <a:t>find a job on a farm or a non-skilled job in a home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47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97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Untouchables, the people without a caste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345"/>
            <a:ext cx="8596668" cy="4432018"/>
          </a:xfrm>
        </p:spPr>
        <p:txBody>
          <a:bodyPr>
            <a:noAutofit/>
          </a:bodyPr>
          <a:lstStyle/>
          <a:p>
            <a:r>
              <a:rPr lang="en-US" sz="2800" dirty="0"/>
              <a:t>the lowest in society in Hindu India, </a:t>
            </a:r>
            <a:endParaRPr lang="en-US" sz="2800" dirty="0" smtClean="0"/>
          </a:p>
          <a:p>
            <a:r>
              <a:rPr lang="en-US" sz="2800" dirty="0" smtClean="0"/>
              <a:t>so </a:t>
            </a:r>
            <a:r>
              <a:rPr lang="en-US" sz="2800" dirty="0"/>
              <a:t>low that they were not part of the caste system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They had no </a:t>
            </a:r>
            <a:r>
              <a:rPr lang="en-US" sz="2800" dirty="0" smtClean="0"/>
              <a:t>rights; held </a:t>
            </a:r>
            <a:r>
              <a:rPr lang="en-US" sz="2800" dirty="0"/>
              <a:t>degrading job that no one else wanted to do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If your parent was an Untouchable, so were you. </a:t>
            </a:r>
            <a:endParaRPr lang="en-US" sz="2800" dirty="0" smtClean="0"/>
          </a:p>
          <a:p>
            <a:r>
              <a:rPr lang="en-US" sz="2800" dirty="0" smtClean="0"/>
              <a:t>Untouchables </a:t>
            </a:r>
            <a:r>
              <a:rPr lang="en-US" sz="2800" dirty="0"/>
              <a:t>could not move up or marry out of their social rank.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892" y="5143500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90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Caste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9530" y="1205948"/>
            <a:ext cx="7564472" cy="555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7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Origins of Hinduism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3175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Today, Hinduism is a major world </a:t>
            </a:r>
            <a:r>
              <a:rPr lang="en-US" sz="2800" dirty="0" smtClean="0"/>
              <a:t>religion</a:t>
            </a:r>
          </a:p>
          <a:p>
            <a:endParaRPr lang="en-US" dirty="0" smtClean="0"/>
          </a:p>
          <a:p>
            <a:r>
              <a:rPr lang="en-US" sz="2800" dirty="0" smtClean="0"/>
              <a:t>Began </a:t>
            </a:r>
            <a:r>
              <a:rPr lang="en-US" sz="2800" dirty="0"/>
              <a:t>in ancient </a:t>
            </a:r>
            <a:r>
              <a:rPr lang="en-US" sz="2800" dirty="0" smtClean="0"/>
              <a:t>India</a:t>
            </a:r>
          </a:p>
          <a:p>
            <a:endParaRPr lang="en-US" sz="2800" dirty="0" smtClean="0"/>
          </a:p>
          <a:p>
            <a:r>
              <a:rPr lang="en-US" sz="2800" dirty="0" smtClean="0"/>
              <a:t>Different </a:t>
            </a:r>
            <a:r>
              <a:rPr lang="en-US" sz="2800" dirty="0"/>
              <a:t>than other major religions because there is no single founder.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Based </a:t>
            </a:r>
            <a:r>
              <a:rPr lang="en-US" sz="2800" dirty="0"/>
              <a:t>on the Vedas, the sacred texts and teachings of the Aryans, the ancient people who settled in India around 1500 </a:t>
            </a:r>
            <a:r>
              <a:rPr lang="en-US" sz="2800" dirty="0" smtClean="0"/>
              <a:t>BCE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12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 what Is Hinduism????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Hinduism is a religion of many gods. </a:t>
            </a:r>
            <a:endParaRPr lang="en-US" sz="2800" dirty="0" smtClean="0"/>
          </a:p>
          <a:p>
            <a:r>
              <a:rPr lang="en-US" sz="2800" dirty="0" smtClean="0"/>
              <a:t>However</a:t>
            </a:r>
            <a:r>
              <a:rPr lang="en-US" sz="2800" dirty="0"/>
              <a:t>, all Hindus worship one supreme being who created </a:t>
            </a:r>
            <a:r>
              <a:rPr lang="en-US" sz="2800" dirty="0" smtClean="0"/>
              <a:t>other gods </a:t>
            </a:r>
          </a:p>
          <a:p>
            <a:r>
              <a:rPr lang="en-US" sz="2800" dirty="0" smtClean="0"/>
              <a:t>One </a:t>
            </a:r>
            <a:r>
              <a:rPr lang="en-US" sz="2800" dirty="0"/>
              <a:t>of the unique beliefs in Hinduism is that God is not up in some remote, far away heaven, but is instead inside each and every soul, waiting to be discovered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Knowing God is always with them gives Hindus great hope and courage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610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Main Concepts of Hinduism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0017"/>
            <a:ext cx="8596668" cy="503582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Dharma</a:t>
            </a:r>
            <a:r>
              <a:rPr lang="en-US" sz="2800" dirty="0"/>
              <a:t> is a person's religious and moral duties</a:t>
            </a:r>
          </a:p>
          <a:p>
            <a:r>
              <a:rPr lang="en-US" sz="2800" dirty="0">
                <a:solidFill>
                  <a:srgbClr val="0070C0"/>
                </a:solidFill>
              </a:rPr>
              <a:t>Karma</a:t>
            </a:r>
            <a:r>
              <a:rPr lang="en-US" sz="2800" dirty="0"/>
              <a:t> is the Hindu idea that sums up a person’s deeds during their lifetime. The phrase “what goes around comes around” comes from a belief in karma</a:t>
            </a:r>
            <a:r>
              <a:rPr lang="en-US" dirty="0"/>
              <a:t>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Reincarnation</a:t>
            </a:r>
            <a:r>
              <a:rPr lang="en-US" sz="2800" dirty="0"/>
              <a:t> is the belief that the individual soul of a person is reborn in a different form after death, based on their karma, or their deeds in their prior life or lives.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4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 Concepts of Hinduism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79968"/>
          </a:xfrm>
        </p:spPr>
        <p:txBody>
          <a:bodyPr>
            <a:noAutofit/>
          </a:bodyPr>
          <a:lstStyle/>
          <a:p>
            <a:r>
              <a:rPr lang="en-US" sz="2800" dirty="0"/>
              <a:t>How well you perform your </a:t>
            </a:r>
            <a:r>
              <a:rPr lang="en-US" sz="2800" dirty="0">
                <a:solidFill>
                  <a:srgbClr val="0070C0"/>
                </a:solidFill>
              </a:rPr>
              <a:t>dharma</a:t>
            </a:r>
            <a:r>
              <a:rPr lang="en-US" sz="2800" dirty="0"/>
              <a:t> (duty) determines your </a:t>
            </a:r>
            <a:r>
              <a:rPr lang="en-US" sz="2800" dirty="0">
                <a:solidFill>
                  <a:srgbClr val="0070C0"/>
                </a:solidFill>
              </a:rPr>
              <a:t>karma</a:t>
            </a:r>
            <a:r>
              <a:rPr lang="en-US" sz="2800" dirty="0"/>
              <a:t> (fate</a:t>
            </a:r>
            <a:r>
              <a:rPr lang="en-US" sz="2800" dirty="0" smtClean="0"/>
              <a:t>) 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you do a good job, you'll earn good karma, and have a good </a:t>
            </a:r>
            <a:r>
              <a:rPr lang="en-US" sz="2800" dirty="0" smtClean="0"/>
              <a:t>rebirth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If you do a bad job, you'll earn bad karma, and have a bad </a:t>
            </a:r>
            <a:r>
              <a:rPr lang="en-US" sz="2800" dirty="0" smtClean="0"/>
              <a:t>rebirth</a:t>
            </a:r>
          </a:p>
          <a:p>
            <a:r>
              <a:rPr lang="en-US" sz="2800" dirty="0" smtClean="0"/>
              <a:t>This </a:t>
            </a:r>
            <a:r>
              <a:rPr lang="en-US" sz="2800" dirty="0"/>
              <a:t>continues until you get it </a:t>
            </a:r>
            <a:r>
              <a:rPr lang="en-US" sz="2800" dirty="0" smtClean="0"/>
              <a:t>right</a:t>
            </a:r>
          </a:p>
          <a:p>
            <a:r>
              <a:rPr lang="en-US" sz="1400" dirty="0" smtClean="0"/>
              <a:t>(VIDEOS DISCOVERY)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515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4487"/>
            <a:ext cx="8596668" cy="4596875"/>
          </a:xfrm>
        </p:spPr>
        <p:txBody>
          <a:bodyPr>
            <a:noAutofit/>
          </a:bodyPr>
          <a:lstStyle/>
          <a:p>
            <a:r>
              <a:rPr lang="en-US" sz="2800" dirty="0"/>
              <a:t>The idea of the caste system in ancient India began after the Indus Valley Civilization disappeared and a new people arrived, the Aryans.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Aryans were nomads from the north. </a:t>
            </a:r>
            <a:endParaRPr lang="en-US" sz="2800" dirty="0" smtClean="0"/>
          </a:p>
          <a:p>
            <a:r>
              <a:rPr lang="en-US" sz="2800" dirty="0" smtClean="0"/>
              <a:t>They </a:t>
            </a:r>
            <a:r>
              <a:rPr lang="en-US" sz="2800" dirty="0"/>
              <a:t>brought with them some new ideas. </a:t>
            </a:r>
            <a:endParaRPr lang="en-US" sz="2800" dirty="0" smtClean="0"/>
          </a:p>
          <a:p>
            <a:r>
              <a:rPr lang="en-US" sz="2800" dirty="0" smtClean="0"/>
              <a:t>One </a:t>
            </a:r>
            <a:r>
              <a:rPr lang="en-US" sz="2800" dirty="0"/>
              <a:t>of those ideas was Hinduism, which is now a world religion. </a:t>
            </a:r>
            <a:endParaRPr lang="en-US" sz="2800" dirty="0" smtClean="0"/>
          </a:p>
          <a:p>
            <a:r>
              <a:rPr lang="en-US" sz="2800" dirty="0" smtClean="0"/>
              <a:t>Another </a:t>
            </a:r>
            <a:r>
              <a:rPr lang="en-US" sz="2800" dirty="0"/>
              <a:t>was the idea of a caste system. A caste is a life-long social group into which a Hindu is born.</a:t>
            </a:r>
          </a:p>
        </p:txBody>
      </p:sp>
    </p:spTree>
    <p:extLst>
      <p:ext uri="{BB962C8B-B14F-4D97-AF65-F5344CB8AC3E}">
        <p14:creationId xmlns:p14="http://schemas.microsoft.com/office/powerpoint/2010/main" val="401205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Caste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Vedas are the Sanskrit writings that are the earliest sacred texts of Hinduism.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Vedas suggest the caste system in India. </a:t>
            </a:r>
            <a:endParaRPr lang="en-US" sz="2800" dirty="0" smtClean="0"/>
          </a:p>
          <a:p>
            <a:r>
              <a:rPr lang="en-US" sz="2800" dirty="0" smtClean="0"/>
              <a:t>There </a:t>
            </a:r>
            <a:r>
              <a:rPr lang="en-US" sz="2800" dirty="0"/>
              <a:t>were four social classes in the ancient Aryan society. </a:t>
            </a:r>
            <a:endParaRPr lang="en-US" sz="2800" dirty="0" smtClean="0"/>
          </a:p>
          <a:p>
            <a:r>
              <a:rPr lang="en-US" sz="2800" dirty="0" smtClean="0"/>
              <a:t>These </a:t>
            </a:r>
            <a:r>
              <a:rPr lang="en-US" sz="2800" dirty="0"/>
              <a:t>were the B</a:t>
            </a:r>
            <a:r>
              <a:rPr lang="en-US" sz="2800" dirty="0" smtClean="0"/>
              <a:t>rahmins </a:t>
            </a:r>
            <a:r>
              <a:rPr lang="en-US" sz="2800" dirty="0"/>
              <a:t>(priests &amp; scholars); warriors &amp; nobles; artisans &amp; merchants; and on the lowest level, farm workers, laborers, servants</a:t>
            </a:r>
          </a:p>
        </p:txBody>
      </p:sp>
    </p:spTree>
    <p:extLst>
      <p:ext uri="{BB962C8B-B14F-4D97-AF65-F5344CB8AC3E}">
        <p14:creationId xmlns:p14="http://schemas.microsoft.com/office/powerpoint/2010/main" val="128468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Caste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5741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caste system started with just four </a:t>
            </a:r>
            <a:r>
              <a:rPr lang="en-US" sz="3200" dirty="0" smtClean="0"/>
              <a:t>castes.</a:t>
            </a:r>
          </a:p>
          <a:p>
            <a:r>
              <a:rPr lang="en-US" sz="3200" dirty="0" smtClean="0"/>
              <a:t>In </a:t>
            </a:r>
            <a:r>
              <a:rPr lang="en-US" sz="3200" dirty="0"/>
              <a:t>order of importance and power these castes were priests, warriors, traders and farmers, and finally paid workers. </a:t>
            </a:r>
            <a:endParaRPr lang="en-US" sz="3200" dirty="0" smtClean="0"/>
          </a:p>
          <a:p>
            <a:r>
              <a:rPr lang="en-US" sz="3200" dirty="0" smtClean="0"/>
              <a:t>grew </a:t>
            </a:r>
            <a:r>
              <a:rPr lang="en-US" sz="3200" dirty="0"/>
              <a:t>progressively more strict until finally you were born into your caste and could not move or marry out of your caste.</a:t>
            </a:r>
          </a:p>
        </p:txBody>
      </p:sp>
    </p:spTree>
    <p:extLst>
      <p:ext uri="{BB962C8B-B14F-4D97-AF65-F5344CB8AC3E}">
        <p14:creationId xmlns:p14="http://schemas.microsoft.com/office/powerpoint/2010/main" val="318266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5741"/>
          </a:xfrm>
        </p:spPr>
        <p:txBody>
          <a:bodyPr>
            <a:noAutofit/>
          </a:bodyPr>
          <a:lstStyle/>
          <a:p>
            <a:r>
              <a:rPr lang="en-US" sz="2800" dirty="0" smtClean="0"/>
              <a:t>Really </a:t>
            </a:r>
            <a:r>
              <a:rPr lang="en-US" sz="2800" dirty="0"/>
              <a:t>wasn't part of Hinduism, at first. </a:t>
            </a:r>
            <a:endParaRPr lang="en-US" sz="2800" dirty="0" smtClean="0"/>
          </a:p>
          <a:p>
            <a:r>
              <a:rPr lang="en-US" sz="2800" dirty="0" smtClean="0"/>
              <a:t>Began </a:t>
            </a:r>
            <a:r>
              <a:rPr lang="en-US" sz="2800" dirty="0"/>
              <a:t>at about the same time as </a:t>
            </a:r>
            <a:r>
              <a:rPr lang="en-US" sz="2800" dirty="0" smtClean="0"/>
              <a:t>Hinduism.</a:t>
            </a:r>
          </a:p>
          <a:p>
            <a:r>
              <a:rPr lang="en-US" sz="2800" dirty="0" smtClean="0"/>
              <a:t>Remained </a:t>
            </a:r>
            <a:r>
              <a:rPr lang="en-US" sz="2800" dirty="0"/>
              <a:t>in place in India for thousands of years, long after Aryan rule was replaced by other leaders. </a:t>
            </a:r>
            <a:endParaRPr lang="en-US" sz="2800" dirty="0" smtClean="0"/>
          </a:p>
          <a:p>
            <a:r>
              <a:rPr lang="en-US" sz="2800" dirty="0" smtClean="0"/>
              <a:t>Over </a:t>
            </a:r>
            <a:r>
              <a:rPr lang="en-US" sz="2800" dirty="0"/>
              <a:t>the years, the caste system became intertwined with Hindu India.</a:t>
            </a:r>
          </a:p>
        </p:txBody>
      </p:sp>
    </p:spTree>
    <p:extLst>
      <p:ext uri="{BB962C8B-B14F-4D97-AF65-F5344CB8AC3E}">
        <p14:creationId xmlns:p14="http://schemas.microsoft.com/office/powerpoint/2010/main" val="22041586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610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Hinduism and India</vt:lpstr>
      <vt:lpstr>The Origins of Hinduism</vt:lpstr>
      <vt:lpstr>So what Is Hinduism????</vt:lpstr>
      <vt:lpstr>Main Concepts of Hinduism</vt:lpstr>
      <vt:lpstr>Main Concepts of Hinduism</vt:lpstr>
      <vt:lpstr>The Caste System</vt:lpstr>
      <vt:lpstr>The Caste System</vt:lpstr>
      <vt:lpstr>The Caste System</vt:lpstr>
      <vt:lpstr>The Caste System</vt:lpstr>
      <vt:lpstr>The Caste System</vt:lpstr>
      <vt:lpstr>The Untouchables, the people without a caste</vt:lpstr>
      <vt:lpstr>The Caste System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India</dc:title>
  <dc:creator>Stephanie Cooper</dc:creator>
  <cp:lastModifiedBy>Stephanie Cooper</cp:lastModifiedBy>
  <cp:revision>12</cp:revision>
  <dcterms:created xsi:type="dcterms:W3CDTF">2015-08-28T01:12:54Z</dcterms:created>
  <dcterms:modified xsi:type="dcterms:W3CDTF">2016-08-29T14:52:47Z</dcterms:modified>
</cp:coreProperties>
</file>