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74" r:id="rId2"/>
    <p:sldId id="269" r:id="rId3"/>
    <p:sldId id="268" r:id="rId4"/>
    <p:sldId id="260" r:id="rId5"/>
    <p:sldId id="261" r:id="rId6"/>
    <p:sldId id="262" r:id="rId7"/>
    <p:sldId id="263" r:id="rId8"/>
    <p:sldId id="258" r:id="rId9"/>
    <p:sldId id="264" r:id="rId10"/>
    <p:sldId id="265" r:id="rId11"/>
    <p:sldId id="266" r:id="rId12"/>
    <p:sldId id="267" r:id="rId13"/>
    <p:sldId id="270" r:id="rId14"/>
    <p:sldId id="271" r:id="rId15"/>
    <p:sldId id="272" r:id="rId16"/>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928" y="36"/>
      </p:cViewPr>
      <p:guideLst>
        <p:guide orient="horz" pos="2160"/>
        <p:guide pos="2880"/>
      </p:guideLst>
    </p:cSldViewPr>
  </p:slideViewPr>
  <p:notesTextViewPr>
    <p:cViewPr>
      <p:scale>
        <a:sx n="3" d="2"/>
        <a:sy n="3" d="2"/>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3647"/>
          </a:xfrm>
          <a:prstGeom prst="rect">
            <a:avLst/>
          </a:prstGeom>
        </p:spPr>
        <p:txBody>
          <a:bodyPr vert="horz" lIns="92546" tIns="46273" rIns="92546" bIns="46273" rtlCol="0"/>
          <a:lstStyle>
            <a:lvl1pPr algn="r">
              <a:defRPr sz="1200"/>
            </a:lvl1pPr>
          </a:lstStyle>
          <a:p>
            <a:fld id="{5FCCDF84-FA14-48E2-A8D6-73E7C777899F}" type="datetimeFigureOut">
              <a:rPr lang="en-US" smtClean="0"/>
              <a:t>9/21/2016</a:t>
            </a:fld>
            <a:endParaRPr lang="en-US"/>
          </a:p>
        </p:txBody>
      </p:sp>
      <p:sp>
        <p:nvSpPr>
          <p:cNvPr id="4" name="Footer Placeholder 3"/>
          <p:cNvSpPr>
            <a:spLocks noGrp="1"/>
          </p:cNvSpPr>
          <p:nvPr>
            <p:ph type="ftr" sz="quarter" idx="2"/>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777193"/>
            <a:ext cx="3013763" cy="463646"/>
          </a:xfrm>
          <a:prstGeom prst="rect">
            <a:avLst/>
          </a:prstGeom>
        </p:spPr>
        <p:txBody>
          <a:bodyPr vert="horz" lIns="92546" tIns="46273" rIns="92546" bIns="46273" rtlCol="0" anchor="b"/>
          <a:lstStyle>
            <a:lvl1pPr algn="r">
              <a:defRPr sz="1200"/>
            </a:lvl1pPr>
          </a:lstStyle>
          <a:p>
            <a:fld id="{32E0F186-63B4-4A9C-AD81-6E3DD94A53E0}" type="slidenum">
              <a:rPr lang="en-US" smtClean="0"/>
              <a:t>‹#›</a:t>
            </a:fld>
            <a:endParaRPr lang="en-US"/>
          </a:p>
        </p:txBody>
      </p:sp>
    </p:spTree>
    <p:extLst>
      <p:ext uri="{BB962C8B-B14F-4D97-AF65-F5344CB8AC3E}">
        <p14:creationId xmlns:p14="http://schemas.microsoft.com/office/powerpoint/2010/main" val="9847469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34805E-23DF-4F41-A570-57207B986CC2}"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56AC-5CF3-4E98-87C0-AB45DBE44DF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34805E-23DF-4F41-A570-57207B986CC2}"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56AC-5CF3-4E98-87C0-AB45DBE44DF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34805E-23DF-4F41-A570-57207B986CC2}"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56AC-5CF3-4E98-87C0-AB45DBE44DF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34805E-23DF-4F41-A570-57207B986CC2}"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56AC-5CF3-4E98-87C0-AB45DBE44DF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34805E-23DF-4F41-A570-57207B986CC2}"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56AC-5CF3-4E98-87C0-AB45DBE44DF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34805E-23DF-4F41-A570-57207B986CC2}"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356AC-5CF3-4E98-87C0-AB45DBE44DF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34805E-23DF-4F41-A570-57207B986CC2}"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356AC-5CF3-4E98-87C0-AB45DBE44DF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34805E-23DF-4F41-A570-57207B986CC2}"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356AC-5CF3-4E98-87C0-AB45DBE44DF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4805E-23DF-4F41-A570-57207B986CC2}" type="datetimeFigureOut">
              <a:rPr lang="en-US" smtClean="0"/>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356AC-5CF3-4E98-87C0-AB45DBE44D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34805E-23DF-4F41-A570-57207B986CC2}"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356AC-5CF3-4E98-87C0-AB45DBE44DF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34805E-23DF-4F41-A570-57207B986CC2}"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356AC-5CF3-4E98-87C0-AB45DBE44DF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4805E-23DF-4F41-A570-57207B986CC2}" type="datetimeFigureOut">
              <a:rPr lang="en-US" smtClean="0"/>
              <a:t>9/21/2016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356AC-5CF3-4E98-87C0-AB45DBE44DF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838200" y="1524000"/>
            <a:ext cx="7620000" cy="4191000"/>
          </a:xfrm>
          <a:solidFill>
            <a:srgbClr val="C00000">
              <a:alpha val="72000"/>
            </a:srgbClr>
          </a:solidFill>
          <a:effectLst>
            <a:softEdge rad="63500"/>
          </a:effectLst>
        </p:spPr>
        <p:txBody>
          <a:bodyPr>
            <a:noAutofit/>
          </a:bodyPr>
          <a:lstStyle/>
          <a:p>
            <a:pPr marL="514350" indent="-514350" algn="ctr">
              <a:buNone/>
              <a:defRPr/>
            </a:pPr>
            <a:r>
              <a:rPr lang="en-US" sz="8000"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10 Reasons </a:t>
            </a:r>
            <a:r>
              <a:rPr lang="en-US" sz="7200"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for the </a:t>
            </a:r>
            <a:r>
              <a:rPr lang="en-US" sz="8000"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Fall of the Roman</a:t>
            </a:r>
            <a:endParaRPr lang="en-US" sz="7200" dirty="0" smtClean="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spTree>
    <p:extLst>
      <p:ext uri="{BB962C8B-B14F-4D97-AF65-F5344CB8AC3E}">
        <p14:creationId xmlns:p14="http://schemas.microsoft.com/office/powerpoint/2010/main" val="3722936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514600"/>
            <a:ext cx="8763000" cy="4267200"/>
          </a:xfrm>
          <a:prstGeom prst="rect">
            <a:avLst/>
          </a:prstGeom>
          <a:ln>
            <a:noFill/>
          </a:ln>
          <a:effectLst>
            <a:softEdge rad="112500"/>
          </a:effectLst>
        </p:spPr>
      </p:pic>
      <p:sp>
        <p:nvSpPr>
          <p:cNvPr id="11" name="Content Placeholder 2"/>
          <p:cNvSpPr txBox="1">
            <a:spLocks/>
          </p:cNvSpPr>
          <p:nvPr/>
        </p:nvSpPr>
        <p:spPr>
          <a:xfrm>
            <a:off x="304800" y="811481"/>
            <a:ext cx="8686800" cy="2922319"/>
          </a:xfrm>
          <a:prstGeom prst="rect">
            <a:avLst/>
          </a:prstGeom>
          <a:solidFill>
            <a:schemeClr val="bg1">
              <a:alpha val="73000"/>
            </a:schemeClr>
          </a:solidFill>
          <a:effectLst>
            <a:softEdge rad="63500"/>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Tx/>
              <a:buNone/>
              <a:defRPr/>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8</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Christianity</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514350" indent="-514350">
              <a:buFontTx/>
              <a:buNone/>
              <a:defRPr/>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Jesus </a:t>
            </a:r>
            <a:r>
              <a:rPr lang="en-US" sz="2200" dirty="0">
                <a:latin typeface="Arial" panose="020B0604020202020204" pitchFamily="34" charset="0"/>
                <a:cs typeface="Arial" panose="020B0604020202020204" pitchFamily="34" charset="0"/>
              </a:rPr>
              <a:t>and the apostles operated in a Roman province (Judea), so the empire was a missionary field for early Christians. Christians claimed allegiance to a higher power instead of the emperor.  Many emperors targeted Christians with crucifixions, beheadings and torture, but even more believed since they took punishment instead of denying their faith. Constantine later made Christianity the Empire’s official religion. </a:t>
            </a:r>
          </a:p>
        </p:txBody>
      </p:sp>
      <p:sp>
        <p:nvSpPr>
          <p:cNvPr id="12" name="Content Placeholder 2"/>
          <p:cNvSpPr txBox="1">
            <a:spLocks/>
          </p:cNvSpPr>
          <p:nvPr/>
        </p:nvSpPr>
        <p:spPr>
          <a:xfrm>
            <a:off x="304800" y="228600"/>
            <a:ext cx="8686800" cy="609600"/>
          </a:xfrm>
          <a:prstGeom prst="rect">
            <a:avLst/>
          </a:prstGeom>
          <a:solidFill>
            <a:srgbClr val="C00000">
              <a:alpha val="72000"/>
            </a:srgbClr>
          </a:solidFill>
          <a:effectLst>
            <a:softEdge rad="63500"/>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10 Reasons </a:t>
            </a:r>
            <a:r>
              <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for the </a:t>
            </a: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Fall of the Roman Empire</a:t>
            </a:r>
            <a:endPar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44" y="1079078"/>
            <a:ext cx="8472055" cy="5655097"/>
          </a:xfrm>
          <a:prstGeom prst="rect">
            <a:avLst/>
          </a:prstGeom>
          <a:ln>
            <a:noFill/>
          </a:ln>
          <a:effectLst>
            <a:softEdge rad="112500"/>
          </a:effectLst>
        </p:spPr>
      </p:pic>
      <p:sp>
        <p:nvSpPr>
          <p:cNvPr id="11" name="Content Placeholder 2"/>
          <p:cNvSpPr txBox="1">
            <a:spLocks/>
          </p:cNvSpPr>
          <p:nvPr/>
        </p:nvSpPr>
        <p:spPr>
          <a:xfrm>
            <a:off x="457199" y="804553"/>
            <a:ext cx="8458200" cy="2776847"/>
          </a:xfrm>
          <a:prstGeom prst="rect">
            <a:avLst/>
          </a:prstGeom>
          <a:solidFill>
            <a:schemeClr val="bg1">
              <a:alpha val="73000"/>
            </a:schemeClr>
          </a:solidFill>
          <a:effectLst>
            <a:softEdge rad="63500"/>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Tx/>
              <a:buNone/>
              <a:defRPr/>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9</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Unemployment</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514350" indent="-514350">
              <a:buFontTx/>
              <a:buNone/>
              <a:defRP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Most </a:t>
            </a:r>
            <a:r>
              <a:rPr lang="en-US" sz="2400" dirty="0">
                <a:latin typeface="Arial" panose="020B0604020202020204" pitchFamily="34" charset="0"/>
                <a:cs typeface="Arial" panose="020B0604020202020204" pitchFamily="34" charset="0"/>
              </a:rPr>
              <a:t>of the empire’s farming was done by slave labor on the land of wealthy men.  Other farmers couldn’t sell crops as cheap as slave labor, so they began moving to the cities looking for jobs, but there were not enough. The emperor was importing grain at one point for 100,000 unemployed men in Rome.</a:t>
            </a:r>
          </a:p>
        </p:txBody>
      </p:sp>
      <p:sp>
        <p:nvSpPr>
          <p:cNvPr id="12" name="Content Placeholder 2"/>
          <p:cNvSpPr txBox="1">
            <a:spLocks/>
          </p:cNvSpPr>
          <p:nvPr/>
        </p:nvSpPr>
        <p:spPr>
          <a:xfrm>
            <a:off x="304800" y="228600"/>
            <a:ext cx="8686800" cy="609600"/>
          </a:xfrm>
          <a:prstGeom prst="rect">
            <a:avLst/>
          </a:prstGeom>
          <a:solidFill>
            <a:srgbClr val="C00000">
              <a:alpha val="72000"/>
            </a:srgbClr>
          </a:solidFill>
          <a:effectLst>
            <a:softEdge rad="63500"/>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10 Reasons </a:t>
            </a:r>
            <a:r>
              <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for the </a:t>
            </a: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Fall of the Roman Empire</a:t>
            </a:r>
            <a:endPar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457200" y="838200"/>
            <a:ext cx="8458200" cy="2743200"/>
          </a:xfrm>
          <a:prstGeom prst="rect">
            <a:avLst/>
          </a:prstGeom>
          <a:solidFill>
            <a:schemeClr val="bg1">
              <a:alpha val="73000"/>
            </a:schemeClr>
          </a:solidFill>
          <a:effectLst>
            <a:softEdge rad="63500"/>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Tx/>
              <a:buNone/>
              <a:defRPr/>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10</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Urban Decay</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514350" indent="-514350">
              <a:buFontTx/>
              <a:buNone/>
              <a:defRP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The </a:t>
            </a:r>
            <a:r>
              <a:rPr lang="en-US" sz="2400" dirty="0">
                <a:latin typeface="Arial" panose="020B0604020202020204" pitchFamily="34" charset="0"/>
                <a:cs typeface="Arial" panose="020B0604020202020204" pitchFamily="34" charset="0"/>
              </a:rPr>
              <a:t>wealthy lived in marble homes with windows, but the rest had tiny rooms in six-story apartments.  Higher apartments were the cheapest, but also the most dangerous.  Apartments were dirty, overcrowded, uncomfortable and crime infested.  The government had no funds to deal with these problems.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3581400"/>
            <a:ext cx="7620000" cy="3276600"/>
          </a:xfrm>
          <a:prstGeom prst="rect">
            <a:avLst/>
          </a:prstGeom>
          <a:ln>
            <a:noFill/>
          </a:ln>
          <a:effectLst>
            <a:softEdge rad="112500"/>
          </a:effectLst>
        </p:spPr>
      </p:pic>
      <p:sp>
        <p:nvSpPr>
          <p:cNvPr id="12" name="Content Placeholder 2"/>
          <p:cNvSpPr txBox="1">
            <a:spLocks/>
          </p:cNvSpPr>
          <p:nvPr/>
        </p:nvSpPr>
        <p:spPr>
          <a:xfrm>
            <a:off x="304800" y="228600"/>
            <a:ext cx="8686800" cy="609600"/>
          </a:xfrm>
          <a:prstGeom prst="rect">
            <a:avLst/>
          </a:prstGeom>
          <a:solidFill>
            <a:srgbClr val="C00000">
              <a:alpha val="72000"/>
            </a:srgbClr>
          </a:solidFill>
          <a:effectLst>
            <a:softEdge rad="63500"/>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10 Reasons </a:t>
            </a:r>
            <a:r>
              <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for the </a:t>
            </a: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Fall of the Roman Empire</a:t>
            </a:r>
            <a:endPar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06475"/>
            <a:ext cx="8229600" cy="1143000"/>
          </a:xfrm>
        </p:spPr>
        <p:txBody>
          <a:bodyPr/>
          <a:lstStyle/>
          <a:p>
            <a:r>
              <a:rPr lang="en-US" dirty="0" smtClean="0"/>
              <a:t>Questions to consider…</a:t>
            </a:r>
            <a:endParaRPr lang="en-US" dirty="0"/>
          </a:p>
        </p:txBody>
      </p:sp>
      <p:sp>
        <p:nvSpPr>
          <p:cNvPr id="3" name="Content Placeholder 2"/>
          <p:cNvSpPr>
            <a:spLocks noGrp="1"/>
          </p:cNvSpPr>
          <p:nvPr>
            <p:ph idx="1"/>
          </p:nvPr>
        </p:nvSpPr>
        <p:spPr>
          <a:xfrm>
            <a:off x="533400" y="2332037"/>
            <a:ext cx="8229600" cy="4525963"/>
          </a:xfrm>
        </p:spPr>
        <p:txBody>
          <a:bodyPr>
            <a:normAutofit/>
          </a:bodyPr>
          <a:lstStyle/>
          <a:p>
            <a:pPr marL="0" indent="0">
              <a:buNone/>
            </a:pPr>
            <a:r>
              <a:rPr lang="en-US" b="1" dirty="0"/>
              <a:t>“A great civilization is not conquered from without until it has destroyed itself from within</a:t>
            </a:r>
            <a:r>
              <a:rPr lang="en-US" b="1" dirty="0" smtClean="0"/>
              <a:t>.”</a:t>
            </a:r>
            <a:r>
              <a:rPr lang="en-US" dirty="0"/>
              <a:t> </a:t>
            </a:r>
            <a:r>
              <a:rPr lang="en-US" b="1" dirty="0" smtClean="0"/>
              <a:t>- </a:t>
            </a:r>
            <a:r>
              <a:rPr lang="en-US" b="1" dirty="0"/>
              <a:t>Will Durant (historian who specialized in studying the Roman Empire</a:t>
            </a:r>
            <a:r>
              <a:rPr lang="en-US" b="1" dirty="0" smtClean="0"/>
              <a:t>)</a:t>
            </a:r>
          </a:p>
          <a:p>
            <a:pPr marL="0" indent="0">
              <a:buNone/>
            </a:pPr>
            <a:endParaRPr lang="en-US" b="1" dirty="0"/>
          </a:p>
          <a:p>
            <a:pPr marL="0" lvl="0" indent="0">
              <a:buNone/>
            </a:pPr>
            <a:r>
              <a:rPr lang="en-US" dirty="0"/>
              <a:t>Put the Will Durant quotation into your own words: </a:t>
            </a:r>
            <a:r>
              <a:rPr lang="en-US" dirty="0" smtClean="0"/>
              <a:t>_________________________________</a:t>
            </a:r>
            <a:endParaRPr lang="en-US" dirty="0"/>
          </a:p>
          <a:p>
            <a:pPr marL="0" indent="0">
              <a:buNone/>
            </a:pPr>
            <a:endParaRPr lang="en-US" dirty="0"/>
          </a:p>
          <a:p>
            <a:endParaRPr lang="en-US" dirty="0"/>
          </a:p>
        </p:txBody>
      </p:sp>
      <p:sp>
        <p:nvSpPr>
          <p:cNvPr id="4" name="Content Placeholder 2"/>
          <p:cNvSpPr txBox="1">
            <a:spLocks/>
          </p:cNvSpPr>
          <p:nvPr/>
        </p:nvSpPr>
        <p:spPr>
          <a:xfrm>
            <a:off x="304800" y="228600"/>
            <a:ext cx="8686800" cy="609600"/>
          </a:xfrm>
          <a:prstGeom prst="rect">
            <a:avLst/>
          </a:prstGeom>
          <a:solidFill>
            <a:srgbClr val="C00000">
              <a:alpha val="72000"/>
            </a:srgbClr>
          </a:solidFill>
          <a:effectLst>
            <a:softEdge rad="63500"/>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10 Reasons </a:t>
            </a:r>
            <a:r>
              <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for the </a:t>
            </a: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Fall of the Roman Empire</a:t>
            </a:r>
            <a:endPar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endParaRPr>
          </a:p>
        </p:txBody>
      </p:sp>
    </p:spTree>
    <p:extLst>
      <p:ext uri="{BB962C8B-B14F-4D97-AF65-F5344CB8AC3E}">
        <p14:creationId xmlns:p14="http://schemas.microsoft.com/office/powerpoint/2010/main" val="1004163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06475"/>
            <a:ext cx="8229600" cy="1143000"/>
          </a:xfrm>
        </p:spPr>
        <p:txBody>
          <a:bodyPr/>
          <a:lstStyle/>
          <a:p>
            <a:r>
              <a:rPr lang="en-US" dirty="0" smtClean="0"/>
              <a:t>Questions to consider…</a:t>
            </a:r>
            <a:endParaRPr lang="en-US" dirty="0"/>
          </a:p>
        </p:txBody>
      </p:sp>
      <p:sp>
        <p:nvSpPr>
          <p:cNvPr id="3" name="Content Placeholder 2"/>
          <p:cNvSpPr>
            <a:spLocks noGrp="1"/>
          </p:cNvSpPr>
          <p:nvPr>
            <p:ph idx="1"/>
          </p:nvPr>
        </p:nvSpPr>
        <p:spPr>
          <a:xfrm>
            <a:off x="533400" y="2332037"/>
            <a:ext cx="8229600" cy="4525963"/>
          </a:xfrm>
        </p:spPr>
        <p:txBody>
          <a:bodyPr>
            <a:normAutofit/>
          </a:bodyPr>
          <a:lstStyle/>
          <a:p>
            <a:pPr marL="0" lvl="0" indent="0">
              <a:buNone/>
            </a:pPr>
            <a:r>
              <a:rPr lang="en-US" dirty="0"/>
              <a:t>With all the changes and challenges occurring in the Roman Empire, does it seem that most of the problems were internal (from within) or external (from outside)?  Cite examples to explain your answer</a:t>
            </a:r>
            <a:r>
              <a:rPr lang="en-US" dirty="0" smtClean="0"/>
              <a:t>…</a:t>
            </a:r>
          </a:p>
          <a:p>
            <a:pPr marL="0" indent="0">
              <a:buNone/>
            </a:pPr>
            <a:r>
              <a:rPr lang="en-US" dirty="0"/>
              <a:t>_____________________________________</a:t>
            </a:r>
          </a:p>
          <a:p>
            <a:pPr marL="0" indent="0">
              <a:buNone/>
            </a:pPr>
            <a:r>
              <a:rPr lang="en-US" dirty="0" smtClean="0"/>
              <a:t>_____________________________________</a:t>
            </a:r>
            <a:endParaRPr lang="en-US" dirty="0"/>
          </a:p>
          <a:p>
            <a:endParaRPr lang="en-US" dirty="0"/>
          </a:p>
        </p:txBody>
      </p:sp>
      <p:sp>
        <p:nvSpPr>
          <p:cNvPr id="4" name="Content Placeholder 2"/>
          <p:cNvSpPr txBox="1">
            <a:spLocks/>
          </p:cNvSpPr>
          <p:nvPr/>
        </p:nvSpPr>
        <p:spPr>
          <a:xfrm>
            <a:off x="304800" y="228600"/>
            <a:ext cx="8686800" cy="609600"/>
          </a:xfrm>
          <a:prstGeom prst="rect">
            <a:avLst/>
          </a:prstGeom>
          <a:solidFill>
            <a:srgbClr val="C00000">
              <a:alpha val="72000"/>
            </a:srgbClr>
          </a:solidFill>
          <a:effectLst>
            <a:softEdge rad="63500"/>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10 Reasons </a:t>
            </a:r>
            <a:r>
              <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for the </a:t>
            </a: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Fall of the Roman Empire</a:t>
            </a:r>
            <a:endPar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endParaRPr>
          </a:p>
        </p:txBody>
      </p:sp>
    </p:spTree>
    <p:extLst>
      <p:ext uri="{BB962C8B-B14F-4D97-AF65-F5344CB8AC3E}">
        <p14:creationId xmlns:p14="http://schemas.microsoft.com/office/powerpoint/2010/main" val="399682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06475"/>
            <a:ext cx="8229600" cy="1143000"/>
          </a:xfrm>
        </p:spPr>
        <p:txBody>
          <a:bodyPr/>
          <a:lstStyle/>
          <a:p>
            <a:r>
              <a:rPr lang="en-US" dirty="0" smtClean="0"/>
              <a:t>Questions to consider…</a:t>
            </a:r>
            <a:endParaRPr lang="en-US" dirty="0"/>
          </a:p>
        </p:txBody>
      </p:sp>
      <p:sp>
        <p:nvSpPr>
          <p:cNvPr id="3" name="Content Placeholder 2"/>
          <p:cNvSpPr>
            <a:spLocks noGrp="1"/>
          </p:cNvSpPr>
          <p:nvPr>
            <p:ph idx="1"/>
          </p:nvPr>
        </p:nvSpPr>
        <p:spPr>
          <a:xfrm>
            <a:off x="533400" y="2332037"/>
            <a:ext cx="8229600" cy="4525963"/>
          </a:xfrm>
        </p:spPr>
        <p:txBody>
          <a:bodyPr>
            <a:normAutofit/>
          </a:bodyPr>
          <a:lstStyle/>
          <a:p>
            <a:pPr marL="0" lvl="0" indent="0">
              <a:buNone/>
            </a:pPr>
            <a:r>
              <a:rPr lang="en-US" dirty="0"/>
              <a:t>What message might the behavior of Roman leaders send to citizens throughout the Roman Empire?</a:t>
            </a:r>
          </a:p>
          <a:p>
            <a:pPr marL="0" indent="0">
              <a:buNone/>
            </a:pPr>
            <a:r>
              <a:rPr lang="en-US" dirty="0" smtClean="0"/>
              <a:t>_____________________________________</a:t>
            </a:r>
            <a:endParaRPr lang="en-US" dirty="0"/>
          </a:p>
          <a:p>
            <a:pPr marL="0" indent="0">
              <a:buNone/>
            </a:pPr>
            <a:r>
              <a:rPr lang="en-US" dirty="0" smtClean="0"/>
              <a:t>_____________________________________</a:t>
            </a:r>
            <a:endParaRPr lang="en-US" dirty="0"/>
          </a:p>
          <a:p>
            <a:endParaRPr lang="en-US" dirty="0"/>
          </a:p>
        </p:txBody>
      </p:sp>
      <p:sp>
        <p:nvSpPr>
          <p:cNvPr id="4" name="Content Placeholder 2"/>
          <p:cNvSpPr txBox="1">
            <a:spLocks/>
          </p:cNvSpPr>
          <p:nvPr/>
        </p:nvSpPr>
        <p:spPr>
          <a:xfrm>
            <a:off x="304800" y="228600"/>
            <a:ext cx="8686800" cy="609600"/>
          </a:xfrm>
          <a:prstGeom prst="rect">
            <a:avLst/>
          </a:prstGeom>
          <a:solidFill>
            <a:srgbClr val="C00000">
              <a:alpha val="72000"/>
            </a:srgbClr>
          </a:solidFill>
          <a:effectLst>
            <a:softEdge rad="63500"/>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10 Reasons </a:t>
            </a:r>
            <a:r>
              <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for the </a:t>
            </a: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Fall of the Roman Empire</a:t>
            </a:r>
            <a:endPar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endParaRPr>
          </a:p>
        </p:txBody>
      </p:sp>
    </p:spTree>
    <p:extLst>
      <p:ext uri="{BB962C8B-B14F-4D97-AF65-F5344CB8AC3E}">
        <p14:creationId xmlns:p14="http://schemas.microsoft.com/office/powerpoint/2010/main" val="2716326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304800" y="1143000"/>
            <a:ext cx="8534400" cy="5562600"/>
          </a:xfrm>
        </p:spPr>
        <p:txBody>
          <a:bodyPr>
            <a:normAutofit lnSpcReduction="10000"/>
          </a:bodyPr>
          <a:lstStyle/>
          <a:p>
            <a:pPr marL="514350" indent="-514350">
              <a:buNone/>
              <a:defRPr/>
            </a:pP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Although the last Roman Emperor (Romulus Augustus) fell to barbarian invaders led by Germanic king Odoacer in 476A.D., historians have pointed to other reasons for its decline centuries before that date.  The following ten slides offer possible reasons why the Roman Empire fell.  Which ones do you think make the most sense?  Why?</a:t>
            </a:r>
          </a:p>
          <a:p>
            <a:pPr marL="514350" indent="-514350">
              <a:buNone/>
              <a:defRPr/>
            </a:pPr>
            <a:endPar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None/>
              <a:defRPr/>
            </a:pP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Possible applications:</a:t>
            </a:r>
          </a:p>
          <a:p>
            <a:pPr marL="514350" indent="-514350">
              <a:buAutoNum type="arabicParenR"/>
              <a:defRPr/>
            </a:pP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tudents pick three of the ten reasons and write a persuasive essay arguing why those three reasons are the most significant.</a:t>
            </a:r>
          </a:p>
          <a:p>
            <a:pPr marL="514350" indent="-514350">
              <a:buAutoNum type="arabicParenR"/>
              <a:defRPr/>
            </a:pP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tudents put five reasons into their ‘unrealistic’ column and five into their ‘realistic’ column, then compare or debate with peers.</a:t>
            </a:r>
          </a:p>
          <a:p>
            <a:pPr marL="514350" indent="-514350">
              <a:buFont typeface="Arial" pitchFamily="34" charset="0"/>
              <a:buAutoNum type="arabicParenR"/>
              <a:defRPr/>
            </a:pP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Students make an 8.5” x 11”movie poster for the fictitious film </a:t>
            </a:r>
            <a:r>
              <a:rPr lang="en-US" sz="2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Fall of Rome</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It should include references/visuals relating to four of the ten reasons.</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Font typeface="Arial" pitchFamily="34" charset="0"/>
              <a:buAutoNum type="arabicParenR"/>
              <a:defRPr/>
            </a:pP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Students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 one reason and list seven other facts they learned regarding that topic</a:t>
            </a:r>
          </a:p>
          <a:p>
            <a:pPr marL="514350" indent="-514350">
              <a:buAutoNum type="arabicParenR"/>
              <a:defRPr/>
            </a:pPr>
            <a:endPar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304800" y="228600"/>
            <a:ext cx="8686800" cy="609600"/>
          </a:xfrm>
          <a:prstGeom prst="rect">
            <a:avLst/>
          </a:prstGeom>
          <a:solidFill>
            <a:srgbClr val="C00000">
              <a:alpha val="72000"/>
            </a:srgbClr>
          </a:solidFill>
          <a:effectLst>
            <a:softEdge rad="63500"/>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r>
              <a:rPr lang="en-US"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10 Reasons </a:t>
            </a:r>
            <a:r>
              <a:rPr lang="en-US" sz="2800"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for the </a:t>
            </a:r>
            <a:r>
              <a:rPr lang="en-US"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Fall of the Roman</a:t>
            </a:r>
            <a:endPar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endParaRPr>
          </a:p>
        </p:txBody>
      </p:sp>
    </p:spTree>
    <p:extLst>
      <p:ext uri="{BB962C8B-B14F-4D97-AF65-F5344CB8AC3E}">
        <p14:creationId xmlns:p14="http://schemas.microsoft.com/office/powerpoint/2010/main" val="2867516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457200" y="914400"/>
            <a:ext cx="8458200" cy="2895600"/>
          </a:xfrm>
          <a:solidFill>
            <a:schemeClr val="bg1">
              <a:alpha val="73000"/>
            </a:schemeClr>
          </a:solidFill>
          <a:effectLst>
            <a:softEdge rad="63500"/>
          </a:effectLst>
        </p:spPr>
        <p:txBody>
          <a:bodyPr>
            <a:normAutofit/>
          </a:bodyPr>
          <a:lstStyle/>
          <a:p>
            <a:pPr marL="514350" indent="-514350">
              <a:buNone/>
              <a:defRPr/>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1) </a:t>
            </a:r>
            <a:r>
              <a:rPr lang="en-US" sz="24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Barbarian Invasions</a:t>
            </a:r>
            <a:r>
              <a:rPr lang="en-U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514350" indent="-514350">
              <a:buNone/>
              <a:defRPr/>
            </a:pP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 years, the disciplined Roman Army held the barbarians of Northern Europe in check.  But armies were moved to fight civil wars in Italy, leaving the northern border open to attack.  Roads and bridges were left to decay and bandits made travel unsafe, so trade also declined.  Germanic tribes gradually moved into Roman territories until Germanic general Odovacar invaded Rome in 476A.D.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405" y="3973781"/>
            <a:ext cx="5000625" cy="2857500"/>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047012"/>
            <a:ext cx="2705100" cy="2705100"/>
          </a:xfrm>
          <a:prstGeom prst="rect">
            <a:avLst/>
          </a:prstGeom>
          <a:ln>
            <a:noFill/>
          </a:ln>
          <a:effectLst>
            <a:softEdge rad="112500"/>
          </a:effectLst>
        </p:spPr>
      </p:pic>
      <p:sp>
        <p:nvSpPr>
          <p:cNvPr id="11" name="Content Placeholder 2"/>
          <p:cNvSpPr txBox="1">
            <a:spLocks/>
          </p:cNvSpPr>
          <p:nvPr/>
        </p:nvSpPr>
        <p:spPr>
          <a:xfrm>
            <a:off x="304800" y="228600"/>
            <a:ext cx="8686800" cy="609600"/>
          </a:xfrm>
          <a:prstGeom prst="rect">
            <a:avLst/>
          </a:prstGeom>
          <a:solidFill>
            <a:srgbClr val="C00000">
              <a:alpha val="72000"/>
            </a:srgbClr>
          </a:solidFill>
          <a:effectLst>
            <a:softEdge rad="63500"/>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10 Reasons </a:t>
            </a:r>
            <a:r>
              <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for the </a:t>
            </a: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Fall of the Roman Empire</a:t>
            </a:r>
            <a:endPar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304800" y="838200"/>
            <a:ext cx="8610600" cy="2286000"/>
          </a:xfrm>
          <a:prstGeom prst="rect">
            <a:avLst/>
          </a:prstGeom>
          <a:solidFill>
            <a:schemeClr val="bg1">
              <a:alpha val="73000"/>
            </a:schemeClr>
          </a:solidFill>
          <a:effectLst>
            <a:softEdge rad="63500"/>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None/>
              <a:defRPr/>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Declining Morals</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None/>
              <a:defRPr/>
            </a:pPr>
            <a:r>
              <a:rPr lang="en-US"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Crime </a:t>
            </a: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violence in the streets of large cities made the Empire unsafe.  Prostitution was out of control with over 30,000 in Rome under emperor Trajan.  Nero and others were known to throw wasteful parties.  The popularity of the Coliseum showed the Roman obsession with death and violence.</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969" b="3934"/>
          <a:stretch/>
        </p:blipFill>
        <p:spPr>
          <a:xfrm>
            <a:off x="536369" y="3124200"/>
            <a:ext cx="8299862" cy="3657600"/>
          </a:xfrm>
          <a:prstGeom prst="rect">
            <a:avLst/>
          </a:prstGeom>
          <a:ln>
            <a:noFill/>
          </a:ln>
          <a:effectLst>
            <a:softEdge rad="112500"/>
          </a:effectLst>
        </p:spPr>
      </p:pic>
      <p:sp>
        <p:nvSpPr>
          <p:cNvPr id="11" name="Content Placeholder 2"/>
          <p:cNvSpPr txBox="1">
            <a:spLocks/>
          </p:cNvSpPr>
          <p:nvPr/>
        </p:nvSpPr>
        <p:spPr>
          <a:xfrm>
            <a:off x="304800" y="228600"/>
            <a:ext cx="8686800" cy="609600"/>
          </a:xfrm>
          <a:prstGeom prst="rect">
            <a:avLst/>
          </a:prstGeom>
          <a:solidFill>
            <a:srgbClr val="C00000">
              <a:alpha val="72000"/>
            </a:srgbClr>
          </a:solidFill>
          <a:effectLst>
            <a:softEdge rad="63500"/>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10 Reasons </a:t>
            </a:r>
            <a:r>
              <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for the </a:t>
            </a: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Fall of the Roman Empire</a:t>
            </a:r>
            <a:endPar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57200" y="835231"/>
            <a:ext cx="8458200" cy="1984169"/>
          </a:xfrm>
          <a:prstGeom prst="rect">
            <a:avLst/>
          </a:prstGeom>
          <a:solidFill>
            <a:schemeClr val="bg1">
              <a:alpha val="73000"/>
            </a:schemeClr>
          </a:solidFill>
          <a:effectLst>
            <a:softEdge rad="63500"/>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None/>
              <a:defRPr/>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Heath Issues</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None/>
              <a:defRPr/>
            </a:pP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Many </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believe that countless Romans were killed from lead poisoning.  The rich were affected at a higher rate since they could afford lead utensils and lead pipes to bring water into their homes.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895600"/>
            <a:ext cx="8374083" cy="3790950"/>
          </a:xfrm>
          <a:prstGeom prst="rect">
            <a:avLst/>
          </a:prstGeom>
          <a:ln>
            <a:noFill/>
          </a:ln>
          <a:effectLst>
            <a:softEdge rad="112500"/>
          </a:effectLst>
        </p:spPr>
      </p:pic>
      <p:sp>
        <p:nvSpPr>
          <p:cNvPr id="11" name="Content Placeholder 2"/>
          <p:cNvSpPr txBox="1">
            <a:spLocks/>
          </p:cNvSpPr>
          <p:nvPr/>
        </p:nvSpPr>
        <p:spPr>
          <a:xfrm>
            <a:off x="304800" y="228600"/>
            <a:ext cx="8686800" cy="609600"/>
          </a:xfrm>
          <a:prstGeom prst="rect">
            <a:avLst/>
          </a:prstGeom>
          <a:solidFill>
            <a:srgbClr val="C00000">
              <a:alpha val="72000"/>
            </a:srgbClr>
          </a:solidFill>
          <a:effectLst>
            <a:softEdge rad="63500"/>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10 Reasons </a:t>
            </a:r>
            <a:r>
              <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for the </a:t>
            </a: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Fall of the Roman Empire</a:t>
            </a:r>
            <a:endPar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743199"/>
            <a:ext cx="8610600" cy="4114801"/>
          </a:xfrm>
          <a:prstGeom prst="rect">
            <a:avLst/>
          </a:prstGeom>
          <a:ln>
            <a:noFill/>
          </a:ln>
          <a:effectLst>
            <a:softEdge rad="112500"/>
          </a:effectLst>
        </p:spPr>
      </p:pic>
      <p:sp>
        <p:nvSpPr>
          <p:cNvPr id="10" name="Content Placeholder 2"/>
          <p:cNvSpPr txBox="1">
            <a:spLocks/>
          </p:cNvSpPr>
          <p:nvPr/>
        </p:nvSpPr>
        <p:spPr>
          <a:xfrm>
            <a:off x="457200" y="838200"/>
            <a:ext cx="8458200" cy="2819400"/>
          </a:xfrm>
          <a:prstGeom prst="rect">
            <a:avLst/>
          </a:prstGeom>
          <a:solidFill>
            <a:schemeClr val="bg1">
              <a:alpha val="73000"/>
            </a:schemeClr>
          </a:solidFill>
          <a:effectLst>
            <a:softEdge rad="63500"/>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None/>
              <a:defRPr/>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4</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Excessive Military Spending</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None/>
              <a:defRPr/>
            </a:pPr>
            <a:r>
              <a:rPr lang="en-US" sz="2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Costs </a:t>
            </a:r>
            <a:r>
              <a:rPr lang="en-US"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 maintain the army and defend the empire were draining the government funds.  Little money was left for public housing, roads and bridges.  Mercenaries were used to fight since few Romans had the passion to join the army.  These hired soldiers were not only unreliable, but costly.  Taxes were raised, especially on businessmen and farmers, which hurt the economy even more.</a:t>
            </a:r>
          </a:p>
        </p:txBody>
      </p:sp>
      <p:sp>
        <p:nvSpPr>
          <p:cNvPr id="12" name="Content Placeholder 2"/>
          <p:cNvSpPr txBox="1">
            <a:spLocks/>
          </p:cNvSpPr>
          <p:nvPr/>
        </p:nvSpPr>
        <p:spPr>
          <a:xfrm>
            <a:off x="304800" y="228600"/>
            <a:ext cx="8686800" cy="609600"/>
          </a:xfrm>
          <a:prstGeom prst="rect">
            <a:avLst/>
          </a:prstGeom>
          <a:solidFill>
            <a:srgbClr val="C00000">
              <a:alpha val="72000"/>
            </a:srgbClr>
          </a:solidFill>
          <a:effectLst>
            <a:softEdge rad="63500"/>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10 Reasons </a:t>
            </a:r>
            <a:r>
              <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for the </a:t>
            </a: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Fall of the Roman Empire</a:t>
            </a:r>
            <a:endPar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57200" y="833252"/>
            <a:ext cx="8458200" cy="2290948"/>
          </a:xfrm>
          <a:prstGeom prst="rect">
            <a:avLst/>
          </a:prstGeom>
          <a:solidFill>
            <a:schemeClr val="bg1">
              <a:alpha val="73000"/>
            </a:schemeClr>
          </a:solidFill>
          <a:effectLst>
            <a:softEdge rad="63500"/>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None/>
              <a:defRPr/>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5</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Inferior Technology</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None/>
              <a:defRPr/>
            </a:pPr>
            <a:r>
              <a:rPr lang="en-US"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most famous Roman inventions were related to public  services like medicine, aqueducts, coliseums, roads and bridges.  But very little progress was made in farming, machinery, and production of goods.  As a result, the empire struggled to meet the needs of their growing population.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32" y="3124201"/>
            <a:ext cx="8489868" cy="3562350"/>
          </a:xfrm>
          <a:prstGeom prst="rect">
            <a:avLst/>
          </a:prstGeom>
          <a:ln>
            <a:noFill/>
          </a:ln>
          <a:effectLst>
            <a:softEdge rad="112500"/>
          </a:effectLst>
        </p:spPr>
      </p:pic>
      <p:sp>
        <p:nvSpPr>
          <p:cNvPr id="11" name="Content Placeholder 2"/>
          <p:cNvSpPr txBox="1">
            <a:spLocks/>
          </p:cNvSpPr>
          <p:nvPr/>
        </p:nvSpPr>
        <p:spPr>
          <a:xfrm>
            <a:off x="304800" y="228600"/>
            <a:ext cx="8686800" cy="609600"/>
          </a:xfrm>
          <a:prstGeom prst="rect">
            <a:avLst/>
          </a:prstGeom>
          <a:solidFill>
            <a:srgbClr val="C00000">
              <a:alpha val="72000"/>
            </a:srgbClr>
          </a:solidFill>
          <a:effectLst>
            <a:softEdge rad="63500"/>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10 Reasons </a:t>
            </a:r>
            <a:r>
              <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for the </a:t>
            </a: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Fall of the Roman Empire</a:t>
            </a:r>
            <a:endPar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304800" y="838200"/>
            <a:ext cx="8686800" cy="2895600"/>
          </a:xfrm>
          <a:prstGeom prst="rect">
            <a:avLst/>
          </a:prstGeom>
          <a:solidFill>
            <a:schemeClr val="bg1">
              <a:alpha val="73000"/>
            </a:schemeClr>
          </a:solidFill>
          <a:effectLst>
            <a:softEdge rad="63500"/>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Tx/>
              <a:buNone/>
              <a:defRPr/>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6</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Inflation</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514350" indent="-514350">
              <a:buFontTx/>
              <a:buNone/>
              <a:defRPr/>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The </a:t>
            </a:r>
            <a:r>
              <a:rPr lang="en-US" sz="2200" dirty="0">
                <a:latin typeface="Arial" panose="020B0604020202020204" pitchFamily="34" charset="0"/>
                <a:cs typeface="Arial" panose="020B0604020202020204" pitchFamily="34" charset="0"/>
              </a:rPr>
              <a:t>Roman economy saw an increase in prices.  When expansion and conquering stopped, the flow of gold decreased.  The commonly used gold coins were soon mixed with other metals, making them less valuable.  Merchants raised prices on goods to make up for lower amounts of gold in each coin.  Areas of the empire reverted to the barter system where salaries were paid with clothing and food was collected for taxes.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733800"/>
            <a:ext cx="3905992" cy="3025908"/>
          </a:xfrm>
          <a:prstGeom prst="rect">
            <a:avLst/>
          </a:prstGeom>
          <a:ln>
            <a:noFill/>
          </a:ln>
          <a:effectLst>
            <a:softEdge rad="112500"/>
          </a:effectLst>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733800"/>
            <a:ext cx="3905992" cy="3025908"/>
          </a:xfrm>
          <a:prstGeom prst="rect">
            <a:avLst/>
          </a:prstGeom>
          <a:ln>
            <a:noFill/>
          </a:ln>
          <a:effectLst>
            <a:softEdge rad="112500"/>
          </a:effectLst>
        </p:spPr>
      </p:pic>
      <p:sp>
        <p:nvSpPr>
          <p:cNvPr id="13" name="Content Placeholder 2"/>
          <p:cNvSpPr txBox="1">
            <a:spLocks/>
          </p:cNvSpPr>
          <p:nvPr/>
        </p:nvSpPr>
        <p:spPr>
          <a:xfrm>
            <a:off x="304800" y="228600"/>
            <a:ext cx="8686800" cy="609600"/>
          </a:xfrm>
          <a:prstGeom prst="rect">
            <a:avLst/>
          </a:prstGeom>
          <a:solidFill>
            <a:srgbClr val="C00000">
              <a:alpha val="72000"/>
            </a:srgbClr>
          </a:solidFill>
          <a:effectLst>
            <a:softEdge rad="63500"/>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10 Reasons </a:t>
            </a:r>
            <a:r>
              <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for the </a:t>
            </a: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Fall of the Roman Empire</a:t>
            </a:r>
            <a:endPar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0"/>
            <a:ext cx="8610600" cy="4572000"/>
          </a:xfrm>
          <a:prstGeom prst="rect">
            <a:avLst/>
          </a:prstGeom>
          <a:ln>
            <a:noFill/>
          </a:ln>
          <a:effectLst>
            <a:softEdge rad="112500"/>
          </a:effectLst>
        </p:spPr>
      </p:pic>
      <p:sp>
        <p:nvSpPr>
          <p:cNvPr id="11" name="Content Placeholder 2"/>
          <p:cNvSpPr txBox="1">
            <a:spLocks/>
          </p:cNvSpPr>
          <p:nvPr/>
        </p:nvSpPr>
        <p:spPr>
          <a:xfrm>
            <a:off x="457200" y="838200"/>
            <a:ext cx="8458200" cy="2895600"/>
          </a:xfrm>
          <a:prstGeom prst="rect">
            <a:avLst/>
          </a:prstGeom>
          <a:solidFill>
            <a:schemeClr val="bg1">
              <a:alpha val="73000"/>
            </a:schemeClr>
          </a:solidFill>
          <a:effectLst>
            <a:softEdge rad="63500"/>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Tx/>
              <a:buNone/>
              <a:defRPr/>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7</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Corruption</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514350" indent="-514350">
              <a:buFontTx/>
              <a:buNone/>
              <a:defRPr/>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Since </a:t>
            </a:r>
            <a:r>
              <a:rPr lang="en-US" sz="2200" dirty="0">
                <a:latin typeface="Arial" panose="020B0604020202020204" pitchFamily="34" charset="0"/>
                <a:cs typeface="Arial" panose="020B0604020202020204" pitchFamily="34" charset="0"/>
              </a:rPr>
              <a:t>a system was never created to select new emperors, powerful men fought over the issue.  The emperor, senators, generals, and Praetorian Guard (emperor’s private army) openly debated about who should be the next emperor.  Many of these men would bribe each other for support.  By 186A.D., the throne was simply sold to the highest bidder.  This led to the assassinations of 25 emperors in the next 100 years.</a:t>
            </a:r>
          </a:p>
        </p:txBody>
      </p:sp>
      <p:sp>
        <p:nvSpPr>
          <p:cNvPr id="12" name="Content Placeholder 2"/>
          <p:cNvSpPr txBox="1">
            <a:spLocks/>
          </p:cNvSpPr>
          <p:nvPr/>
        </p:nvSpPr>
        <p:spPr>
          <a:xfrm>
            <a:off x="304800" y="228600"/>
            <a:ext cx="8686800" cy="609600"/>
          </a:xfrm>
          <a:prstGeom prst="rect">
            <a:avLst/>
          </a:prstGeom>
          <a:solidFill>
            <a:srgbClr val="C00000">
              <a:alpha val="72000"/>
            </a:srgbClr>
          </a:solidFill>
          <a:effectLst>
            <a:softEdge rad="63500"/>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defRPr/>
            </a:pP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10 Reasons </a:t>
            </a:r>
            <a:r>
              <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for the </a:t>
            </a:r>
            <a:r>
              <a:rPr lang="en-US"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rPr>
              <a:t>Fall of the Roman Empire</a:t>
            </a:r>
            <a:endParaRPr lang="en-US" sz="2800" dirty="0" smtClean="0">
              <a:solidFill>
                <a:schemeClr val="bg1"/>
              </a:solidFill>
              <a:effectLst>
                <a:outerShdw blurRad="38100" dist="38100" dir="2700000" algn="tl">
                  <a:srgbClr val="000000">
                    <a:alpha val="43137"/>
                  </a:srgbClr>
                </a:outerShdw>
              </a:effectLst>
              <a:latin typeface="AR DARLING" panose="02000000000000000000"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245</Words>
  <Application>Microsoft Office PowerPoint</Application>
  <PresentationFormat>On-screen Show (4:3)</PresentationFormat>
  <Paragraphs>54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 DARLING</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to consider…</vt:lpstr>
      <vt:lpstr>Questions to consider…</vt:lpstr>
      <vt:lpstr>Questions to consider…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S.W.A.T.</dc:title>
  <dc:creator>Greg</dc:creator>
  <cp:lastModifiedBy>Stephanie Cooper</cp:lastModifiedBy>
  <cp:revision>8</cp:revision>
  <cp:lastPrinted>2016-09-21T19:05:19Z</cp:lastPrinted>
  <dcterms:created xsi:type="dcterms:W3CDTF">2012-06-05T06:21:25Z</dcterms:created>
  <dcterms:modified xsi:type="dcterms:W3CDTF">2016-09-21T19:23:22Z</dcterms:modified>
</cp:coreProperties>
</file>